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66" r:id="rId2"/>
    <p:sldId id="302" r:id="rId3"/>
    <p:sldId id="378" r:id="rId4"/>
    <p:sldId id="386" r:id="rId5"/>
    <p:sldId id="335" r:id="rId6"/>
    <p:sldId id="389" r:id="rId7"/>
    <p:sldId id="390" r:id="rId8"/>
    <p:sldId id="391" r:id="rId9"/>
    <p:sldId id="392" r:id="rId10"/>
    <p:sldId id="339" r:id="rId11"/>
    <p:sldId id="345" r:id="rId12"/>
    <p:sldId id="343" r:id="rId13"/>
    <p:sldId id="344" r:id="rId14"/>
    <p:sldId id="346" r:id="rId15"/>
    <p:sldId id="380" r:id="rId16"/>
    <p:sldId id="382" r:id="rId17"/>
    <p:sldId id="383" r:id="rId18"/>
    <p:sldId id="384" r:id="rId19"/>
    <p:sldId id="388" r:id="rId20"/>
    <p:sldId id="304" r:id="rId21"/>
    <p:sldId id="351" r:id="rId22"/>
    <p:sldId id="324" r:id="rId23"/>
    <p:sldId id="305" r:id="rId24"/>
    <p:sldId id="357" r:id="rId25"/>
    <p:sldId id="371" r:id="rId26"/>
    <p:sldId id="372" r:id="rId27"/>
    <p:sldId id="358" r:id="rId28"/>
    <p:sldId id="359" r:id="rId29"/>
    <p:sldId id="360" r:id="rId30"/>
    <p:sldId id="373" r:id="rId31"/>
    <p:sldId id="361" r:id="rId32"/>
    <p:sldId id="362" r:id="rId33"/>
    <p:sldId id="363" r:id="rId34"/>
    <p:sldId id="364" r:id="rId35"/>
    <p:sldId id="365" r:id="rId36"/>
    <p:sldId id="366" r:id="rId37"/>
    <p:sldId id="367" r:id="rId38"/>
    <p:sldId id="368" r:id="rId39"/>
    <p:sldId id="369" r:id="rId40"/>
    <p:sldId id="370" r:id="rId41"/>
    <p:sldId id="374" r:id="rId42"/>
    <p:sldId id="375" r:id="rId43"/>
    <p:sldId id="376" r:id="rId44"/>
    <p:sldId id="385" r:id="rId45"/>
    <p:sldId id="298" r:id="rId46"/>
    <p:sldId id="387" r:id="rId47"/>
    <p:sldId id="340" r:id="rId48"/>
    <p:sldId id="379" r:id="rId49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6FFA"/>
    <a:srgbClr val="FFFF99"/>
    <a:srgbClr val="FFF899"/>
    <a:srgbClr val="BD05A7"/>
    <a:srgbClr val="8997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1" autoAdjust="0"/>
    <p:restoredTop sz="78281" autoAdjust="0"/>
  </p:normalViewPr>
  <p:slideViewPr>
    <p:cSldViewPr snapToGrid="0" snapToObjects="1">
      <p:cViewPr varScale="1">
        <p:scale>
          <a:sx n="84" d="100"/>
          <a:sy n="84" d="100"/>
        </p:scale>
        <p:origin x="-228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48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EB6C8F8-BAF1-4771-8ABC-F292796824D3}" type="datetimeFigureOut">
              <a:rPr lang="en-US" smtClean="0"/>
              <a:pPr/>
              <a:t>2/27/2018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E5CBDB18-3D9F-4418-9A87-947707E85F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593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sualcomplexity.com/vc/project_details.cfm?id=122&amp;index=14&amp;domain=Biology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6263" lvl="1" indent="-238125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2400" b="1" dirty="0" smtClean="0">
                <a:solidFill>
                  <a:srgbClr val="000000"/>
                </a:solidFill>
                <a:latin typeface="+mn-lt"/>
                <a:cs typeface="+mn-cs"/>
              </a:rPr>
              <a:t>Going back to the question</a:t>
            </a:r>
            <a:r>
              <a:rPr lang="en-US" sz="2400" b="1" baseline="0" dirty="0" smtClean="0">
                <a:solidFill>
                  <a:srgbClr val="000000"/>
                </a:solidFill>
                <a:latin typeface="+mn-lt"/>
                <a:cs typeface="+mn-cs"/>
              </a:rPr>
              <a:t> of how does it all work, I want to argue that ..</a:t>
            </a:r>
            <a:endParaRPr lang="en-US" sz="2400" b="1" dirty="0" smtClean="0">
              <a:solidFill>
                <a:srgbClr val="000000"/>
              </a:solidFill>
              <a:latin typeface="+mn-lt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086204-F08E-4C03-9B16-E808572DF2A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408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now on we will use these terms interchangeably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BDB18-3D9F-4418-9A87-947707E85F9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16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AE106-754E-434C-B4B4-6FD51E67291E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AE106-754E-434C-B4B4-6FD51E67291E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 important factor: directionality, Weight, Cycles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AE106-754E-434C-B4B4-6FD51E67291E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66612">
              <a:defRPr/>
            </a:pPr>
            <a:r>
              <a:rPr lang="en-US" sz="1300" b="1" dirty="0"/>
              <a:t>Protein complex </a:t>
            </a:r>
            <a:r>
              <a:rPr lang="en-US" sz="1300" b="1" dirty="0" err="1"/>
              <a:t>immunoprecipitation</a:t>
            </a:r>
            <a:r>
              <a:rPr lang="en-US" sz="1300" b="1" dirty="0"/>
              <a:t> (Co-IP)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AE106-754E-434C-B4B4-6FD51E67291E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PROTEIN HOMOLOGY NETWORK</a:t>
            </a:r>
            <a:endParaRPr lang="en-US" sz="1200" b="1" i="0" kern="1200" cap="all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BDB18-3D9F-4418-9A87-947707E85F9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46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Gwyneth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Paltrow</a:t>
            </a:r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Frank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Langella</a:t>
            </a:r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BDB18-3D9F-4418-9A87-947707E85F9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59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46C4-6244-410F-ADEC-3A86893A4423}" type="datetimeFigureOut">
              <a:rPr lang="en-US" smtClean="0"/>
              <a:pPr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46C4-6244-410F-ADEC-3A86893A4423}" type="datetimeFigureOut">
              <a:rPr lang="en-US" smtClean="0"/>
              <a:pPr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46C4-6244-410F-ADEC-3A86893A4423}" type="datetimeFigureOut">
              <a:rPr lang="en-US" smtClean="0"/>
              <a:pPr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46C4-6244-410F-ADEC-3A86893A4423}" type="datetimeFigureOut">
              <a:rPr lang="en-US" smtClean="0"/>
              <a:pPr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46C4-6244-410F-ADEC-3A86893A4423}" type="datetimeFigureOut">
              <a:rPr lang="en-US" smtClean="0"/>
              <a:pPr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46C4-6244-410F-ADEC-3A86893A4423}" type="datetimeFigureOut">
              <a:rPr lang="en-US" smtClean="0"/>
              <a:pPr/>
              <a:t>2/27/2018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46C4-6244-410F-ADEC-3A86893A4423}" type="datetimeFigureOut">
              <a:rPr lang="en-US" smtClean="0"/>
              <a:pPr/>
              <a:t>2/27/2018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46C4-6244-410F-ADEC-3A86893A4423}" type="datetimeFigureOut">
              <a:rPr lang="en-US" smtClean="0"/>
              <a:pPr/>
              <a:t>2/27/2018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46C4-6244-410F-ADEC-3A86893A4423}" type="datetimeFigureOut">
              <a:rPr lang="en-US" smtClean="0"/>
              <a:pPr/>
              <a:t>2/27/2018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46C4-6244-410F-ADEC-3A86893A4423}" type="datetimeFigureOut">
              <a:rPr lang="en-US" smtClean="0"/>
              <a:pPr/>
              <a:t>2/27/2018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46C4-6244-410F-ADEC-3A86893A4423}" type="datetimeFigureOut">
              <a:rPr lang="en-US" smtClean="0"/>
              <a:pPr/>
              <a:t>2/27/2018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C46C4-6244-410F-ADEC-3A86893A4423}" type="datetimeFigureOut">
              <a:rPr lang="en-US" smtClean="0"/>
              <a:pPr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114E9-4222-4A72-8713-D3519DB6E1E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11" Type="http://schemas.openxmlformats.org/officeDocument/2006/relationships/image" Target="../media/image33.png"/><Relationship Id="rId5" Type="http://schemas.openxmlformats.org/officeDocument/2006/relationships/image" Target="../media/image27.jpeg"/><Relationship Id="rId10" Type="http://schemas.openxmlformats.org/officeDocument/2006/relationships/image" Target="../media/image32.png"/><Relationship Id="rId4" Type="http://schemas.openxmlformats.org/officeDocument/2006/relationships/image" Target="../media/image26.jpeg"/><Relationship Id="rId9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10" Type="http://schemas.openxmlformats.org/officeDocument/2006/relationships/image" Target="../media/image45.jpeg"/><Relationship Id="rId4" Type="http://schemas.openxmlformats.org/officeDocument/2006/relationships/image" Target="../media/image39.jpeg"/><Relationship Id="rId9" Type="http://schemas.openxmlformats.org/officeDocument/2006/relationships/image" Target="../media/image4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66800" y="3886200"/>
            <a:ext cx="7239000" cy="175260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Genome 559: Introduction to Statistical and Computational Genomics</a:t>
            </a:r>
          </a:p>
          <a:p>
            <a:r>
              <a:rPr lang="en-US" sz="2800" b="1" dirty="0" smtClean="0">
                <a:solidFill>
                  <a:schemeClr val="tx1"/>
                </a:solidFill>
              </a:rPr>
              <a:t>Elhanan </a:t>
            </a:r>
            <a:r>
              <a:rPr lang="en-US" sz="2800" b="1" dirty="0" err="1" smtClean="0">
                <a:solidFill>
                  <a:schemeClr val="tx1"/>
                </a:solidFill>
              </a:rPr>
              <a:t>Borenstein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1295400"/>
            <a:ext cx="8305800" cy="1470025"/>
          </a:xfrm>
        </p:spPr>
        <p:txBody>
          <a:bodyPr>
            <a:normAutofit fontScale="90000"/>
          </a:bodyPr>
          <a:lstStyle/>
          <a:p>
            <a:r>
              <a:rPr lang="en-US" sz="6000" b="1" dirty="0" smtClean="0">
                <a:latin typeface="Calibri" pitchFamily="34" charset="0"/>
                <a:cs typeface="Calibri" pitchFamily="34" charset="0"/>
              </a:rPr>
              <a:t>Biological Networks Analysis</a:t>
            </a:r>
            <a:br>
              <a:rPr lang="en-US" sz="6000" b="1" dirty="0" smtClean="0">
                <a:latin typeface="Calibri" pitchFamily="34" charset="0"/>
                <a:cs typeface="Calibri" pitchFamily="34" charset="0"/>
              </a:rPr>
            </a:br>
            <a:r>
              <a:rPr lang="en-US" sz="2700" dirty="0" smtClean="0">
                <a:latin typeface="Calibri" pitchFamily="34" charset="0"/>
                <a:cs typeface="Calibri" pitchFamily="34" charset="0"/>
              </a:rPr>
              <a:t>Introduction and </a:t>
            </a:r>
            <a:r>
              <a:rPr lang="en-US" sz="2700" dirty="0" err="1" smtClean="0">
                <a:latin typeface="Calibri" pitchFamily="34" charset="0"/>
                <a:cs typeface="Calibri" pitchFamily="34" charset="0"/>
              </a:rPr>
              <a:t>Dijkstra’s</a:t>
            </a:r>
            <a:r>
              <a:rPr lang="en-US" sz="2700" dirty="0" smtClean="0">
                <a:latin typeface="Calibri" pitchFamily="34" charset="0"/>
                <a:cs typeface="Calibri" pitchFamily="34" charset="0"/>
              </a:rPr>
              <a:t> algorithm</a:t>
            </a:r>
            <a:endParaRPr lang="en-US" sz="27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Types of networks</a:t>
            </a:r>
            <a:endParaRPr lang="en-US" dirty="0">
              <a:latin typeface="+mn-lt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80999" y="1066800"/>
            <a:ext cx="8557727" cy="928255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b="1" dirty="0" smtClean="0"/>
              <a:t>Edges:</a:t>
            </a:r>
          </a:p>
          <a:p>
            <a:pPr marL="800100" lvl="1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400" dirty="0" smtClean="0"/>
              <a:t>Directed/undirected</a:t>
            </a:r>
            <a:endParaRPr lang="en-US" sz="2400" dirty="0"/>
          </a:p>
          <a:p>
            <a:pPr marL="800100" lvl="1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400" dirty="0" smtClean="0"/>
              <a:t>Weighted/non-weighted</a:t>
            </a:r>
          </a:p>
          <a:p>
            <a:pPr marL="800100" lvl="1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400" dirty="0" smtClean="0"/>
              <a:t>(Simple-edges/</a:t>
            </a:r>
            <a:r>
              <a:rPr lang="en-US" sz="2400" dirty="0" err="1" smtClean="0"/>
              <a:t>Hyperedges</a:t>
            </a:r>
            <a:r>
              <a:rPr lang="en-US" sz="2400" dirty="0" smtClean="0"/>
              <a:t>)</a:t>
            </a:r>
          </a:p>
          <a:p>
            <a:pPr marL="800100" lvl="1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endParaRPr lang="en-US" sz="2400" dirty="0" smtClean="0"/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b="1" dirty="0" smtClean="0"/>
              <a:t>Special topologies:</a:t>
            </a:r>
          </a:p>
          <a:p>
            <a:pPr marL="800100" lvl="1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400" dirty="0" smtClean="0"/>
              <a:t>Directed </a:t>
            </a:r>
            <a:r>
              <a:rPr lang="en-US" sz="2400" dirty="0"/>
              <a:t>Acyclic Graphs (</a:t>
            </a:r>
            <a:r>
              <a:rPr lang="en-US" sz="2400" dirty="0" smtClean="0"/>
              <a:t>DAG)</a:t>
            </a:r>
          </a:p>
          <a:p>
            <a:pPr marL="800100" lvl="1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400" dirty="0" smtClean="0"/>
              <a:t>Trees</a:t>
            </a:r>
            <a:endParaRPr lang="en-US" sz="2400" dirty="0"/>
          </a:p>
          <a:p>
            <a:pPr marL="800100" lvl="1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400" dirty="0" smtClean="0"/>
              <a:t>Bipartite networks</a:t>
            </a:r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endParaRPr lang="en-US" sz="2800" dirty="0" smtClean="0"/>
          </a:p>
        </p:txBody>
      </p:sp>
      <p:grpSp>
        <p:nvGrpSpPr>
          <p:cNvPr id="31" name="Group 30"/>
          <p:cNvGrpSpPr/>
          <p:nvPr/>
        </p:nvGrpSpPr>
        <p:grpSpPr>
          <a:xfrm>
            <a:off x="3870036" y="810300"/>
            <a:ext cx="2592867" cy="1184756"/>
            <a:chOff x="3870036" y="810300"/>
            <a:chExt cx="2592867" cy="1184756"/>
          </a:xfrm>
        </p:grpSpPr>
        <p:pic>
          <p:nvPicPr>
            <p:cNvPr id="5132" name="Picture 12" descr="http://upload.wikimedia.org/wikipedia/commons/0/0c/Small_directed_graph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4594" y="810300"/>
              <a:ext cx="1578309" cy="1184756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Straight Connector 8"/>
            <p:cNvCxnSpPr>
              <a:stCxn id="5132" idx="1"/>
            </p:cNvCxnSpPr>
            <p:nvPr/>
          </p:nvCxnSpPr>
          <p:spPr>
            <a:xfrm flipH="1">
              <a:off x="3870036" y="1402678"/>
              <a:ext cx="1014558" cy="335135"/>
            </a:xfrm>
            <a:prstGeom prst="line">
              <a:avLst/>
            </a:prstGeom>
            <a:ln w="158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4377317" y="1182077"/>
            <a:ext cx="3547711" cy="1111472"/>
            <a:chOff x="4377317" y="1182077"/>
            <a:chExt cx="3547711" cy="1111472"/>
          </a:xfrm>
        </p:grpSpPr>
        <p:pic>
          <p:nvPicPr>
            <p:cNvPr id="5134" name="Picture 14" descr="http://www.xatlantis.ch/examples/graphics/graph1_exampl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6763" y="1182077"/>
              <a:ext cx="1188265" cy="1111472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Straight Connector 17"/>
            <p:cNvCxnSpPr/>
            <p:nvPr/>
          </p:nvCxnSpPr>
          <p:spPr>
            <a:xfrm flipH="1">
              <a:off x="4377317" y="2198255"/>
              <a:ext cx="2350210" cy="0"/>
            </a:xfrm>
            <a:prstGeom prst="line">
              <a:avLst/>
            </a:prstGeom>
            <a:ln w="158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4769863" y="2438400"/>
            <a:ext cx="3902656" cy="945429"/>
            <a:chOff x="4499264" y="2438400"/>
            <a:chExt cx="3902656" cy="945429"/>
          </a:xfrm>
        </p:grpSpPr>
        <p:pic>
          <p:nvPicPr>
            <p:cNvPr id="5122" name="Picture 2" descr="File:Hypergraph-wikipedia.sv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6734" y="2438400"/>
              <a:ext cx="1310593" cy="945428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Fig. 1.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8943" y="2438400"/>
              <a:ext cx="1252977" cy="945429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Straight Connector 24"/>
            <p:cNvCxnSpPr>
              <a:stCxn id="5122" idx="1"/>
            </p:cNvCxnSpPr>
            <p:nvPr/>
          </p:nvCxnSpPr>
          <p:spPr>
            <a:xfrm flipH="1" flipV="1">
              <a:off x="4499264" y="2715491"/>
              <a:ext cx="897470" cy="195623"/>
            </a:xfrm>
            <a:prstGeom prst="line">
              <a:avLst/>
            </a:prstGeom>
            <a:ln w="158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5124" idx="1"/>
              <a:endCxn id="5122" idx="3"/>
            </p:cNvCxnSpPr>
            <p:nvPr/>
          </p:nvCxnSpPr>
          <p:spPr>
            <a:xfrm flipH="1" flipV="1">
              <a:off x="6707327" y="2911114"/>
              <a:ext cx="441616" cy="1"/>
            </a:xfrm>
            <a:prstGeom prst="line">
              <a:avLst/>
            </a:prstGeom>
            <a:ln w="158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5044281" y="3730039"/>
            <a:ext cx="2104662" cy="1143441"/>
            <a:chOff x="5044281" y="3730039"/>
            <a:chExt cx="2104662" cy="1143441"/>
          </a:xfrm>
        </p:grpSpPr>
        <p:pic>
          <p:nvPicPr>
            <p:cNvPr id="5126" name="Picture 6" descr="File:Directed acyclic graph 3.sv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8846" y="3730039"/>
              <a:ext cx="1590097" cy="1143441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2" name="Straight Connector 31"/>
            <p:cNvCxnSpPr>
              <a:stCxn id="5126" idx="1"/>
            </p:cNvCxnSpPr>
            <p:nvPr/>
          </p:nvCxnSpPr>
          <p:spPr>
            <a:xfrm flipH="1" flipV="1">
              <a:off x="5044281" y="4091709"/>
              <a:ext cx="514565" cy="210051"/>
            </a:xfrm>
            <a:prstGeom prst="line">
              <a:avLst/>
            </a:prstGeom>
            <a:ln w="158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1984664" y="4329467"/>
            <a:ext cx="3222051" cy="1013595"/>
            <a:chOff x="1662543" y="4329467"/>
            <a:chExt cx="3222051" cy="1013595"/>
          </a:xfrm>
        </p:grpSpPr>
        <p:pic>
          <p:nvPicPr>
            <p:cNvPr id="5128" name="Picture 8" descr="File:Binary tree.sv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8280" y="4329467"/>
              <a:ext cx="1216314" cy="101359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5" name="Straight Connector 34"/>
            <p:cNvCxnSpPr>
              <a:stCxn id="5128" idx="1"/>
            </p:cNvCxnSpPr>
            <p:nvPr/>
          </p:nvCxnSpPr>
          <p:spPr>
            <a:xfrm flipH="1" flipV="1">
              <a:off x="1662543" y="4544291"/>
              <a:ext cx="2005737" cy="291974"/>
            </a:xfrm>
            <a:prstGeom prst="line">
              <a:avLst/>
            </a:prstGeom>
            <a:ln w="158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3397827" y="5143500"/>
            <a:ext cx="3233997" cy="1350816"/>
            <a:chOff x="3914946" y="5123874"/>
            <a:chExt cx="3233997" cy="1350816"/>
          </a:xfrm>
        </p:grpSpPr>
        <p:pic>
          <p:nvPicPr>
            <p:cNvPr id="5130" name="Picture 10" descr="http://cnx.org/content/m30982/latest/bipartite_example.pn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70" t="17350" r="18604" b="17513"/>
            <a:stretch/>
          </p:blipFill>
          <p:spPr bwMode="auto">
            <a:xfrm>
              <a:off x="5097888" y="5495635"/>
              <a:ext cx="2051055" cy="97905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Straight Connector 37"/>
            <p:cNvCxnSpPr>
              <a:stCxn id="5130" idx="1"/>
            </p:cNvCxnSpPr>
            <p:nvPr/>
          </p:nvCxnSpPr>
          <p:spPr>
            <a:xfrm flipH="1" flipV="1">
              <a:off x="3914946" y="5123874"/>
              <a:ext cx="1182942" cy="861289"/>
            </a:xfrm>
            <a:prstGeom prst="line">
              <a:avLst/>
            </a:prstGeom>
            <a:ln w="158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320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eaurchi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48163" y="1487211"/>
            <a:ext cx="3598661" cy="530066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Transcriptional </a:t>
            </a:r>
            <a:r>
              <a:rPr lang="en-US" dirty="0" smtClean="0"/>
              <a:t>regulatory networks</a:t>
            </a:r>
            <a:endParaRPr lang="en-US" dirty="0">
              <a:latin typeface="+mn-l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80999" y="1066800"/>
            <a:ext cx="8557727" cy="928255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/>
              <a:t>Reflect the cell’s genetic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regulatory </a:t>
            </a:r>
            <a:r>
              <a:rPr lang="en-US" sz="2800" dirty="0"/>
              <a:t>circuitry</a:t>
            </a:r>
          </a:p>
          <a:p>
            <a:pPr marL="800100" lvl="1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400" b="1" dirty="0"/>
              <a:t>Nodes</a:t>
            </a:r>
            <a:r>
              <a:rPr lang="en-US" sz="2400" dirty="0"/>
              <a:t>: transcription factors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and </a:t>
            </a:r>
            <a:r>
              <a:rPr lang="en-US" sz="2400" dirty="0"/>
              <a:t>genes;</a:t>
            </a:r>
          </a:p>
          <a:p>
            <a:pPr marL="800100" lvl="1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400" b="1" dirty="0" smtClean="0"/>
              <a:t>Edges:</a:t>
            </a:r>
            <a:r>
              <a:rPr lang="en-US" sz="2400" dirty="0" smtClean="0"/>
              <a:t> from </a:t>
            </a:r>
            <a:r>
              <a:rPr lang="en-US" sz="2400" dirty="0"/>
              <a:t>TF to the </a:t>
            </a:r>
            <a:r>
              <a:rPr lang="en-US" sz="2400" dirty="0" smtClean="0"/>
              <a:t>genes </a:t>
            </a:r>
            <a:br>
              <a:rPr lang="en-US" sz="2400" dirty="0" smtClean="0"/>
            </a:br>
            <a:r>
              <a:rPr lang="en-US" sz="2400" dirty="0" smtClean="0"/>
              <a:t>it regulates</a:t>
            </a:r>
          </a:p>
          <a:p>
            <a:pPr marL="800100" lvl="1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400" dirty="0" smtClean="0"/>
              <a:t>Directed; </a:t>
            </a:r>
            <a:r>
              <a:rPr lang="en-US" sz="2400" dirty="0"/>
              <a:t>weighted</a:t>
            </a:r>
            <a:r>
              <a:rPr lang="en-US" sz="2400" dirty="0" smtClean="0"/>
              <a:t>?; </a:t>
            </a:r>
            <a:br>
              <a:rPr lang="en-US" sz="2400" dirty="0" smtClean="0"/>
            </a:br>
            <a:r>
              <a:rPr lang="en-US" sz="2400" dirty="0" smtClean="0"/>
              <a:t>“almost” bipartite </a:t>
            </a:r>
          </a:p>
          <a:p>
            <a:pPr marL="800100" lvl="1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endParaRPr lang="en-US" sz="2400" dirty="0"/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/>
              <a:t>Derived through:</a:t>
            </a:r>
          </a:p>
          <a:p>
            <a:pPr marL="800100" lvl="1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400" dirty="0"/>
              <a:t>Chromatin IP </a:t>
            </a:r>
          </a:p>
          <a:p>
            <a:pPr marL="800100" lvl="1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400" dirty="0" smtClean="0"/>
              <a:t>Microarrays</a:t>
            </a:r>
          </a:p>
          <a:p>
            <a:pPr marL="800100" lvl="1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400" b="1" dirty="0" smtClean="0"/>
              <a:t>Computationally </a:t>
            </a:r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15366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kegg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38800" y="2258197"/>
            <a:ext cx="3390145" cy="4523603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785187" y="5327373"/>
            <a:ext cx="3177401" cy="1212449"/>
            <a:chOff x="695736" y="5152290"/>
            <a:chExt cx="3177401" cy="1212449"/>
          </a:xfrm>
        </p:grpSpPr>
        <p:sp>
          <p:nvSpPr>
            <p:cNvPr id="15" name="Rectangle 6"/>
            <p:cNvSpPr>
              <a:spLocks noChangeArrowheads="1"/>
            </p:cNvSpPr>
            <p:nvPr/>
          </p:nvSpPr>
          <p:spPr bwMode="auto">
            <a:xfrm>
              <a:off x="1518477" y="5152290"/>
              <a:ext cx="2354660" cy="1202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algn="l" eaLnBrk="1" hangingPunct="1">
                <a:spcBef>
                  <a:spcPct val="0"/>
                </a:spcBef>
              </a:pPr>
              <a:r>
                <a:rPr lang="en-US" sz="2400" b="1" i="1" u="sng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S</a:t>
              </a:r>
              <a:r>
                <a:rPr lang="en-US" sz="2400" b="1" i="1" u="sng" dirty="0">
                  <a:solidFill>
                    <a:schemeClr val="tx1"/>
                  </a:solidFill>
                  <a:cs typeface="Arial" pitchFamily="34" charset="0"/>
                </a:rPr>
                <a:t>. </a:t>
              </a:r>
              <a:r>
                <a:rPr lang="en-US" sz="2400" b="1" i="1" u="sng" dirty="0" err="1" smtClean="0">
                  <a:solidFill>
                    <a:schemeClr val="tx1"/>
                  </a:solidFill>
                  <a:cs typeface="Arial" pitchFamily="34" charset="0"/>
                </a:rPr>
                <a:t>Cerevisiae</a:t>
              </a:r>
              <a:endParaRPr lang="en-US" sz="2400" b="1" i="1" u="sng" dirty="0" smtClean="0">
                <a:solidFill>
                  <a:schemeClr val="tx1"/>
                </a:solidFill>
                <a:cs typeface="Arial" pitchFamily="34" charset="0"/>
              </a:endParaRPr>
            </a:p>
            <a:p>
              <a:pPr>
                <a:spcBef>
                  <a:spcPct val="0"/>
                </a:spcBef>
              </a:pPr>
              <a:r>
                <a:rPr lang="en-US" sz="2400" dirty="0" smtClean="0"/>
                <a:t>1062 metabolites</a:t>
              </a:r>
            </a:p>
            <a:p>
              <a:pPr>
                <a:spcBef>
                  <a:spcPct val="0"/>
                </a:spcBef>
              </a:pPr>
              <a:r>
                <a:rPr lang="en-US" sz="2400" dirty="0" smtClean="0"/>
                <a:t>1149 reactions</a:t>
              </a:r>
            </a:p>
          </p:txBody>
        </p:sp>
        <p:pic>
          <p:nvPicPr>
            <p:cNvPr id="16" name="Picture 15" descr="saccharomyces-cerevisiae-lallemand-2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669032" y="5383895"/>
              <a:ext cx="991195" cy="758884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695736" y="5162229"/>
              <a:ext cx="3177401" cy="120251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Metabolic </a:t>
            </a:r>
            <a:r>
              <a:rPr lang="en-US" dirty="0" smtClean="0"/>
              <a:t>networks</a:t>
            </a:r>
            <a:endParaRPr lang="en-US" dirty="0">
              <a:latin typeface="+mn-lt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380999" y="1066800"/>
            <a:ext cx="8557727" cy="928255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/>
              <a:t>Reflect the set of biochemical reactions in a cell </a:t>
            </a:r>
          </a:p>
          <a:p>
            <a:pPr marL="800100" lvl="1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400" b="1" dirty="0"/>
              <a:t>Nodes:</a:t>
            </a:r>
            <a:r>
              <a:rPr lang="en-US" sz="2400" dirty="0"/>
              <a:t> metabolites</a:t>
            </a:r>
          </a:p>
          <a:p>
            <a:pPr marL="800100" lvl="1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400" b="1" dirty="0" smtClean="0"/>
              <a:t>Edges: </a:t>
            </a:r>
            <a:r>
              <a:rPr lang="en-US" sz="2400" dirty="0" smtClean="0"/>
              <a:t>biochemical </a:t>
            </a:r>
            <a:r>
              <a:rPr lang="en-US" sz="2400" dirty="0"/>
              <a:t>reactions</a:t>
            </a:r>
          </a:p>
          <a:p>
            <a:pPr marL="800100" lvl="1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400" dirty="0" smtClean="0"/>
              <a:t>Directed; weighted?; </a:t>
            </a:r>
            <a:r>
              <a:rPr lang="en-US" sz="2400" dirty="0" err="1"/>
              <a:t>hyperedges</a:t>
            </a:r>
            <a:r>
              <a:rPr lang="en-US" sz="2400" dirty="0" smtClean="0"/>
              <a:t>?</a:t>
            </a:r>
          </a:p>
          <a:p>
            <a:pPr marL="800100" lvl="1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endParaRPr lang="en-US" sz="800" dirty="0" smtClean="0"/>
          </a:p>
          <a:p>
            <a:pPr marL="800100" lvl="1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endParaRPr lang="en-US" sz="800" dirty="0"/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/>
              <a:t>Derived through:</a:t>
            </a:r>
          </a:p>
          <a:p>
            <a:pPr marL="800100" lvl="1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400" dirty="0"/>
              <a:t>Knowledge of biochemistry </a:t>
            </a:r>
          </a:p>
          <a:p>
            <a:pPr marL="800100" lvl="1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400" dirty="0"/>
              <a:t>Metabolic flux </a:t>
            </a:r>
            <a:r>
              <a:rPr lang="en-US" sz="2400" dirty="0" smtClean="0"/>
              <a:t>measurements</a:t>
            </a:r>
          </a:p>
          <a:p>
            <a:pPr marL="800100" lvl="1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400" dirty="0" smtClean="0"/>
              <a:t>Homology?</a:t>
            </a:r>
            <a:endParaRPr lang="en-US" sz="2400" dirty="0"/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416660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yeast_ppi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34558" y="2773679"/>
            <a:ext cx="4409441" cy="4084321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785187" y="5267739"/>
            <a:ext cx="3329174" cy="1212449"/>
            <a:chOff x="695736" y="5152290"/>
            <a:chExt cx="3329174" cy="1212449"/>
          </a:xfrm>
        </p:grpSpPr>
        <p:sp>
          <p:nvSpPr>
            <p:cNvPr id="22534" name="Rectangle 6"/>
            <p:cNvSpPr>
              <a:spLocks noChangeArrowheads="1"/>
            </p:cNvSpPr>
            <p:nvPr/>
          </p:nvSpPr>
          <p:spPr bwMode="auto">
            <a:xfrm>
              <a:off x="1518477" y="5152290"/>
              <a:ext cx="2506433" cy="1202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algn="l" eaLnBrk="1" hangingPunct="1">
                <a:spcBef>
                  <a:spcPct val="0"/>
                </a:spcBef>
              </a:pPr>
              <a:r>
                <a:rPr lang="en-US" sz="2400" b="1" i="1" u="sng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S</a:t>
              </a:r>
              <a:r>
                <a:rPr lang="en-US" sz="2400" b="1" i="1" u="sng" dirty="0">
                  <a:solidFill>
                    <a:schemeClr val="tx1"/>
                  </a:solidFill>
                  <a:cs typeface="Arial" pitchFamily="34" charset="0"/>
                </a:rPr>
                <a:t>. </a:t>
              </a:r>
              <a:r>
                <a:rPr lang="en-US" sz="2400" b="1" i="1" u="sng" dirty="0" err="1" smtClean="0">
                  <a:solidFill>
                    <a:schemeClr val="tx1"/>
                  </a:solidFill>
                  <a:cs typeface="Arial" pitchFamily="34" charset="0"/>
                </a:rPr>
                <a:t>Cerevisiae</a:t>
              </a:r>
              <a:endParaRPr lang="en-US" sz="2400" b="1" i="1" u="sng" dirty="0" smtClean="0">
                <a:solidFill>
                  <a:schemeClr val="tx1"/>
                </a:solidFill>
                <a:cs typeface="Arial" pitchFamily="34" charset="0"/>
              </a:endParaRPr>
            </a:p>
            <a:p>
              <a:pPr>
                <a:spcBef>
                  <a:spcPct val="0"/>
                </a:spcBef>
              </a:pPr>
              <a:r>
                <a:rPr lang="en-US" sz="2400" dirty="0" smtClean="0"/>
                <a:t>4389 proteins</a:t>
              </a:r>
            </a:p>
            <a:p>
              <a:pPr>
                <a:spcBef>
                  <a:spcPct val="0"/>
                </a:spcBef>
              </a:pPr>
              <a:r>
                <a:rPr lang="en-US" sz="2400" dirty="0" smtClean="0"/>
                <a:t>14319 interactions</a:t>
              </a:r>
            </a:p>
          </p:txBody>
        </p:sp>
        <p:pic>
          <p:nvPicPr>
            <p:cNvPr id="13" name="Picture 12" descr="saccharomyces-cerevisiae-lallemand-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669032" y="5383895"/>
              <a:ext cx="991195" cy="758884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695736" y="5162229"/>
              <a:ext cx="3329174" cy="1202510"/>
            </a:xfrm>
            <a:prstGeom prst="rect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Protein-protein interaction </a:t>
            </a:r>
            <a:r>
              <a:rPr lang="en-US" dirty="0"/>
              <a:t>(PPI) </a:t>
            </a:r>
            <a:r>
              <a:rPr lang="en-US" dirty="0" smtClean="0"/>
              <a:t>networks</a:t>
            </a:r>
            <a:endParaRPr lang="en-US" dirty="0">
              <a:latin typeface="+mn-lt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380999" y="1066800"/>
            <a:ext cx="8557727" cy="928255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/>
              <a:t>Reflect the cell’s molecular interactions and signaling pathways (</a:t>
            </a:r>
            <a:r>
              <a:rPr lang="en-US" sz="2800" dirty="0" err="1"/>
              <a:t>interactome</a:t>
            </a:r>
            <a:r>
              <a:rPr lang="en-US" sz="2800" dirty="0"/>
              <a:t>)</a:t>
            </a:r>
          </a:p>
          <a:p>
            <a:pPr marL="800100" lvl="1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400" b="1" dirty="0"/>
              <a:t>Nodes:</a:t>
            </a:r>
            <a:r>
              <a:rPr lang="en-US" sz="2400" dirty="0"/>
              <a:t> proteins </a:t>
            </a:r>
          </a:p>
          <a:p>
            <a:pPr marL="800100" lvl="1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400" b="1" dirty="0" smtClean="0"/>
              <a:t>Edges:</a:t>
            </a:r>
            <a:r>
              <a:rPr lang="en-US" sz="2400" dirty="0" smtClean="0"/>
              <a:t> interactions(?)</a:t>
            </a:r>
          </a:p>
          <a:p>
            <a:pPr marL="800100" lvl="1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400" dirty="0" smtClean="0"/>
              <a:t>Undirected</a:t>
            </a:r>
            <a:br>
              <a:rPr lang="en-US" sz="2400" dirty="0" smtClean="0"/>
            </a:br>
            <a:endParaRPr lang="en-US" sz="800" dirty="0"/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/>
              <a:t>High-throughput experiments:</a:t>
            </a:r>
          </a:p>
          <a:p>
            <a:pPr marL="800100" lvl="1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400" dirty="0"/>
              <a:t>Protein Complex-IP (Co-IP)</a:t>
            </a:r>
          </a:p>
          <a:p>
            <a:pPr marL="800100" lvl="1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400" dirty="0"/>
              <a:t>Yeast </a:t>
            </a:r>
            <a:r>
              <a:rPr lang="en-US" sz="2400" dirty="0" smtClean="0"/>
              <a:t>two-hybrid</a:t>
            </a:r>
          </a:p>
          <a:p>
            <a:pPr marL="800100" lvl="1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400" dirty="0" smtClean="0"/>
              <a:t>Computationally</a:t>
            </a:r>
            <a:endParaRPr lang="en-US" sz="2400" dirty="0"/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6295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microbialev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14310" y="1098648"/>
            <a:ext cx="2480141" cy="1860107"/>
          </a:xfrm>
          <a:prstGeom prst="rect">
            <a:avLst/>
          </a:prstGeom>
        </p:spPr>
      </p:pic>
      <p:pic>
        <p:nvPicPr>
          <p:cNvPr id="5" name="Picture 12" descr="EastRivMd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0431" y="4497569"/>
            <a:ext cx="3212508" cy="212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9" descr="nei1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28635" y="4508202"/>
            <a:ext cx="2180549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2" descr="mammals_microbs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58253" y="4486936"/>
            <a:ext cx="2994182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sars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28634" y="3051185"/>
            <a:ext cx="2180549" cy="1400682"/>
          </a:xfrm>
          <a:prstGeom prst="rect">
            <a:avLst/>
          </a:prstGeom>
        </p:spPr>
      </p:pic>
      <p:pic>
        <p:nvPicPr>
          <p:cNvPr id="14" name="Picture 13" descr="diseasome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29522" y="1463750"/>
            <a:ext cx="2767458" cy="2832302"/>
          </a:xfrm>
          <a:prstGeom prst="rect">
            <a:avLst/>
          </a:prstGeom>
        </p:spPr>
      </p:pic>
      <p:pic>
        <p:nvPicPr>
          <p:cNvPr id="15" name="Picture 14" descr="proteinhomology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72273" y="3025920"/>
            <a:ext cx="1769529" cy="1327147"/>
          </a:xfrm>
          <a:prstGeom prst="rect">
            <a:avLst/>
          </a:prstGeom>
        </p:spPr>
      </p:pic>
      <p:pic>
        <p:nvPicPr>
          <p:cNvPr id="4" name="Picture 9" descr="contagion.gif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710928" y="1173008"/>
            <a:ext cx="2151307" cy="188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Other </a:t>
            </a:r>
            <a:r>
              <a:rPr lang="en-US" dirty="0" smtClean="0"/>
              <a:t>networks </a:t>
            </a:r>
            <a:r>
              <a:rPr lang="en-US" dirty="0"/>
              <a:t>in </a:t>
            </a:r>
            <a:r>
              <a:rPr lang="en-US" dirty="0" smtClean="0"/>
              <a:t>biology/medicine</a:t>
            </a:r>
            <a:endParaRPr lang="en-US" dirty="0">
              <a:latin typeface="+mn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905" y="1260088"/>
            <a:ext cx="2074127" cy="3100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503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Imagemd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75347" y="4246573"/>
            <a:ext cx="1974700" cy="123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airlin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75347" y="5548821"/>
            <a:ext cx="1974699" cy="1220012"/>
          </a:xfrm>
          <a:prstGeom prst="rect">
            <a:avLst/>
          </a:prstGeom>
        </p:spPr>
      </p:pic>
      <p:pic>
        <p:nvPicPr>
          <p:cNvPr id="9" name="Picture 8" descr="wired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75348" y="1173079"/>
            <a:ext cx="1974698" cy="1481024"/>
          </a:xfrm>
          <a:prstGeom prst="rect">
            <a:avLst/>
          </a:prstGeom>
        </p:spPr>
      </p:pic>
      <p:pic>
        <p:nvPicPr>
          <p:cNvPr id="12" name="Picture 11" descr="facebook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75347" y="2796044"/>
            <a:ext cx="1974699" cy="137689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Non-biological networks</a:t>
            </a:r>
            <a:endParaRPr lang="en-US" dirty="0">
              <a:latin typeface="+mn-lt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80999" y="1066800"/>
            <a:ext cx="8557727" cy="928255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b="1" dirty="0"/>
              <a:t>Computer related networks:</a:t>
            </a:r>
          </a:p>
          <a:p>
            <a:pPr marL="800100" lvl="1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400" dirty="0"/>
              <a:t>WWW; Internet backbone</a:t>
            </a:r>
          </a:p>
          <a:p>
            <a:pPr marL="800100" lvl="1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400" dirty="0" smtClean="0"/>
              <a:t>Communications </a:t>
            </a:r>
            <a:r>
              <a:rPr lang="en-US" sz="2400" dirty="0"/>
              <a:t>and IP</a:t>
            </a:r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b="1" dirty="0"/>
              <a:t>Social networks:</a:t>
            </a:r>
          </a:p>
          <a:p>
            <a:pPr marL="800100" lvl="1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400" dirty="0"/>
              <a:t>Friendship (</a:t>
            </a:r>
            <a:r>
              <a:rPr lang="en-US" sz="2400" dirty="0" err="1"/>
              <a:t>facebook</a:t>
            </a:r>
            <a:r>
              <a:rPr lang="en-US" sz="2400" dirty="0"/>
              <a:t>; clubs)</a:t>
            </a:r>
          </a:p>
          <a:p>
            <a:pPr marL="800100" lvl="1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400" b="1" dirty="0" smtClean="0"/>
              <a:t>Citations</a:t>
            </a:r>
            <a:r>
              <a:rPr lang="en-US" sz="2400" dirty="0" smtClean="0"/>
              <a:t> </a:t>
            </a:r>
            <a:r>
              <a:rPr lang="en-US" sz="2400" dirty="0"/>
              <a:t>/ information flow</a:t>
            </a:r>
          </a:p>
          <a:p>
            <a:pPr marL="800100" lvl="1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400" dirty="0"/>
              <a:t>Co-authorships (</a:t>
            </a:r>
            <a:r>
              <a:rPr lang="en-US" sz="2400" dirty="0" smtClean="0"/>
              <a:t>papers)</a:t>
            </a:r>
          </a:p>
          <a:p>
            <a:pPr marL="800100" lvl="1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400" dirty="0" smtClean="0"/>
              <a:t>Co-occurrence </a:t>
            </a:r>
            <a:r>
              <a:rPr lang="en-US" sz="2400" dirty="0"/>
              <a:t>(movies; Jazz)</a:t>
            </a:r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b="1" dirty="0"/>
              <a:t>Transportation:</a:t>
            </a:r>
          </a:p>
          <a:p>
            <a:pPr marL="800100" lvl="1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400" dirty="0"/>
              <a:t>Highway </a:t>
            </a:r>
            <a:r>
              <a:rPr lang="en-US" sz="2400" dirty="0" smtClean="0"/>
              <a:t>systems; </a:t>
            </a:r>
            <a:r>
              <a:rPr lang="en-US" sz="2400" dirty="0"/>
              <a:t>Airline routes</a:t>
            </a:r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b="1" dirty="0" smtClean="0"/>
              <a:t>Electronic/Logic </a:t>
            </a:r>
            <a:r>
              <a:rPr lang="en-US" sz="2800" b="1" dirty="0"/>
              <a:t>circuits</a:t>
            </a:r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/>
              <a:t>Many </a:t>
            </a:r>
            <a:r>
              <a:rPr lang="en-US" sz="2800" dirty="0" err="1" smtClean="0"/>
              <a:t>many</a:t>
            </a:r>
            <a:r>
              <a:rPr lang="en-US" sz="2800" dirty="0" smtClean="0"/>
              <a:t> more</a:t>
            </a:r>
            <a:r>
              <a:rPr lang="en-US" sz="2800" dirty="0"/>
              <a:t>…</a:t>
            </a:r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420345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+mn-lt"/>
              </a:rPr>
              <a:t>An Oscar </a:t>
            </a:r>
            <a:r>
              <a:rPr lang="en-US" sz="4000" dirty="0" smtClean="0">
                <a:latin typeface="+mn-lt"/>
              </a:rPr>
              <a:t>Special: The </a:t>
            </a:r>
            <a:r>
              <a:rPr lang="en-US" sz="4000" dirty="0">
                <a:latin typeface="+mn-lt"/>
              </a:rPr>
              <a:t>Bacon Number Game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26277" y="1209763"/>
            <a:ext cx="3163786" cy="907992"/>
            <a:chOff x="2011363" y="1181218"/>
            <a:chExt cx="3163786" cy="907992"/>
          </a:xfrm>
        </p:grpSpPr>
        <p:pic>
          <p:nvPicPr>
            <p:cNvPr id="7" name="Picture 9" descr="tom_cruise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011363" y="1184275"/>
              <a:ext cx="856139" cy="904935"/>
            </a:xfrm>
            <a:prstGeom prst="ellipse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Line 11"/>
            <p:cNvSpPr>
              <a:spLocks noChangeShapeType="1"/>
            </p:cNvSpPr>
            <p:nvPr/>
          </p:nvSpPr>
          <p:spPr bwMode="auto">
            <a:xfrm flipV="1">
              <a:off x="2867503" y="1636742"/>
              <a:ext cx="1408212" cy="473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Text Box 12"/>
            <p:cNvSpPr txBox="1">
              <a:spLocks noChangeArrowheads="1"/>
            </p:cNvSpPr>
            <p:nvPr/>
          </p:nvSpPr>
          <p:spPr bwMode="auto">
            <a:xfrm>
              <a:off x="2691077" y="1182132"/>
              <a:ext cx="171787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dirty="0" smtClean="0">
                  <a:latin typeface="Tahoma" pitchFamily="34" charset="0"/>
                </a:rPr>
                <a:t>Tropic Thunder</a:t>
              </a:r>
              <a:br>
                <a:rPr lang="en-US" sz="1200" dirty="0" smtClean="0">
                  <a:latin typeface="Tahoma" pitchFamily="34" charset="0"/>
                </a:rPr>
              </a:br>
              <a:r>
                <a:rPr lang="en-US" sz="1200" dirty="0" smtClean="0">
                  <a:latin typeface="Tahoma" pitchFamily="34" charset="0"/>
                </a:rPr>
                <a:t>(2008)</a:t>
              </a:r>
              <a:endParaRPr lang="en-US" sz="1200" b="1" dirty="0">
                <a:solidFill>
                  <a:schemeClr val="tx1"/>
                </a:solidFill>
                <a:latin typeface="Tahoma" pitchFamily="34" charset="0"/>
              </a:endParaRPr>
            </a:p>
          </p:txBody>
        </p:sp>
        <p:pic>
          <p:nvPicPr>
            <p:cNvPr id="10" name="Picture 9" descr="robdou.jpg"/>
            <p:cNvPicPr>
              <a:picLocks noChangeAspect="1"/>
            </p:cNvPicPr>
            <p:nvPr/>
          </p:nvPicPr>
          <p:blipFill rotWithShape="1">
            <a:blip r:embed="rId4" cstate="print"/>
            <a:srcRect b="22480"/>
            <a:stretch/>
          </p:blipFill>
          <p:spPr>
            <a:xfrm>
              <a:off x="4275714" y="1181218"/>
              <a:ext cx="899435" cy="907992"/>
            </a:xfrm>
            <a:prstGeom prst="ellipse">
              <a:avLst/>
            </a:prstGeom>
          </p:spPr>
        </p:pic>
      </p:grpSp>
      <p:pic>
        <p:nvPicPr>
          <p:cNvPr id="3074" name="Picture 2" descr="http://complex.luxbulb.org/sites/default/files/images/header/network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56853"/>
            <a:ext cx="4249722" cy="2828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static3.bornrichimages.com/wp-content/uploads/s3/1/2012/05/17/1337250097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7" r="7522" b="12607"/>
          <a:stretch/>
        </p:blipFill>
        <p:spPr bwMode="auto">
          <a:xfrm>
            <a:off x="5934941" y="2165786"/>
            <a:ext cx="596490" cy="588034"/>
          </a:xfrm>
          <a:prstGeom prst="ellipse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roup 39"/>
          <p:cNvGrpSpPr/>
          <p:nvPr/>
        </p:nvGrpSpPr>
        <p:grpSpPr>
          <a:xfrm>
            <a:off x="-2135" y="5619848"/>
            <a:ext cx="6698996" cy="1123726"/>
            <a:chOff x="-2135" y="5619848"/>
            <a:chExt cx="6698996" cy="1123726"/>
          </a:xfrm>
        </p:grpSpPr>
        <p:sp>
          <p:nvSpPr>
            <p:cNvPr id="25" name="Text Box 12"/>
            <p:cNvSpPr txBox="1">
              <a:spLocks noChangeArrowheads="1"/>
            </p:cNvSpPr>
            <p:nvPr/>
          </p:nvSpPr>
          <p:spPr bwMode="auto">
            <a:xfrm>
              <a:off x="4428698" y="5815222"/>
              <a:ext cx="1717873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dirty="0">
                  <a:latin typeface="Tahoma" pitchFamily="34" charset="0"/>
                </a:rPr>
                <a:t>Frost/Nixon</a:t>
              </a:r>
              <a:endParaRPr lang="en-US" sz="1200" b="1" dirty="0">
                <a:solidFill>
                  <a:schemeClr val="tx1"/>
                </a:solidFill>
                <a:latin typeface="Tahoma" pitchFamily="34" charset="0"/>
              </a:endParaRPr>
            </a:p>
          </p:txBody>
        </p:sp>
        <p:pic>
          <p:nvPicPr>
            <p:cNvPr id="27" name="Picture 9" descr="tom_cruise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8266" y="5639157"/>
              <a:ext cx="856139" cy="904935"/>
            </a:xfrm>
            <a:prstGeom prst="ellipse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Line 11"/>
            <p:cNvSpPr>
              <a:spLocks noChangeShapeType="1"/>
            </p:cNvSpPr>
            <p:nvPr/>
          </p:nvSpPr>
          <p:spPr bwMode="auto">
            <a:xfrm flipV="1">
              <a:off x="1284407" y="6087837"/>
              <a:ext cx="528721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Text Box 12"/>
            <p:cNvSpPr txBox="1">
              <a:spLocks noChangeArrowheads="1"/>
            </p:cNvSpPr>
            <p:nvPr/>
          </p:nvSpPr>
          <p:spPr bwMode="auto">
            <a:xfrm>
              <a:off x="826191" y="5636119"/>
              <a:ext cx="1717873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dirty="0" smtClean="0">
                  <a:latin typeface="Tahoma" pitchFamily="34" charset="0"/>
                </a:rPr>
                <a:t>Tropic </a:t>
              </a:r>
              <a:br>
                <a:rPr lang="en-US" sz="1200" dirty="0" smtClean="0">
                  <a:latin typeface="Tahoma" pitchFamily="34" charset="0"/>
                </a:rPr>
              </a:br>
              <a:r>
                <a:rPr lang="en-US" sz="1200" dirty="0" smtClean="0">
                  <a:latin typeface="Tahoma" pitchFamily="34" charset="0"/>
                </a:rPr>
                <a:t>Thunder</a:t>
              </a:r>
              <a:br>
                <a:rPr lang="en-US" sz="1200" dirty="0" smtClean="0">
                  <a:latin typeface="Tahoma" pitchFamily="34" charset="0"/>
                </a:rPr>
              </a:br>
              <a:endParaRPr lang="en-US" sz="1200" b="1" dirty="0">
                <a:solidFill>
                  <a:schemeClr val="tx1"/>
                </a:solidFill>
                <a:latin typeface="Tahoma" pitchFamily="34" charset="0"/>
              </a:endParaRPr>
            </a:p>
          </p:txBody>
        </p:sp>
        <p:pic>
          <p:nvPicPr>
            <p:cNvPr id="30" name="Picture 29" descr="robdou.jpg"/>
            <p:cNvPicPr>
              <a:picLocks noChangeAspect="1"/>
            </p:cNvPicPr>
            <p:nvPr/>
          </p:nvPicPr>
          <p:blipFill rotWithShape="1">
            <a:blip r:embed="rId4" cstate="print"/>
            <a:srcRect b="22480"/>
            <a:stretch/>
          </p:blipFill>
          <p:spPr>
            <a:xfrm>
              <a:off x="2138588" y="5637628"/>
              <a:ext cx="899435" cy="907992"/>
            </a:xfrm>
            <a:prstGeom prst="ellipse">
              <a:avLst/>
            </a:prstGeom>
          </p:spPr>
        </p:pic>
        <p:sp>
          <p:nvSpPr>
            <p:cNvPr id="32" name="Text Box 12"/>
            <p:cNvSpPr txBox="1">
              <a:spLocks noChangeArrowheads="1"/>
            </p:cNvSpPr>
            <p:nvPr/>
          </p:nvSpPr>
          <p:spPr bwMode="auto">
            <a:xfrm>
              <a:off x="2632791" y="5791139"/>
              <a:ext cx="1717873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dirty="0" smtClean="0">
                  <a:latin typeface="Tahoma" pitchFamily="34" charset="0"/>
                </a:rPr>
                <a:t>Iron Man</a:t>
              </a:r>
              <a:endParaRPr lang="en-US" sz="1200" b="1" dirty="0">
                <a:solidFill>
                  <a:schemeClr val="tx1"/>
                </a:solidFill>
                <a:latin typeface="Tahoma" pitchFamily="34" charset="0"/>
              </a:endParaRPr>
            </a:p>
          </p:txBody>
        </p:sp>
        <p:pic>
          <p:nvPicPr>
            <p:cNvPr id="34" name="Picture 6" descr="http://static3.bornrichimages.com/wp-content/uploads/s3/1/2012/05/17/1337250097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27" r="7522" b="12607"/>
            <a:stretch/>
          </p:blipFill>
          <p:spPr bwMode="auto">
            <a:xfrm>
              <a:off x="5732106" y="5623073"/>
              <a:ext cx="964755" cy="937103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 descr="Frank Langella Picture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49" b="28238"/>
            <a:stretch/>
          </p:blipFill>
          <p:spPr bwMode="auto">
            <a:xfrm>
              <a:off x="3890806" y="5619848"/>
              <a:ext cx="949077" cy="92102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 Box 12"/>
            <p:cNvSpPr txBox="1">
              <a:spLocks noChangeArrowheads="1"/>
            </p:cNvSpPr>
            <p:nvPr/>
          </p:nvSpPr>
          <p:spPr bwMode="auto">
            <a:xfrm>
              <a:off x="-2135" y="6497353"/>
              <a:ext cx="1717873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 smtClean="0">
                  <a:latin typeface="+mj-lt"/>
                </a:rPr>
                <a:t>Tom Cruise</a:t>
              </a:r>
              <a:endParaRPr lang="en-US" sz="1000" b="1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006626" y="6497353"/>
              <a:ext cx="114326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>
                  <a:latin typeface="+mj-lt"/>
                </a:rPr>
                <a:t>Robert Downey Jr.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955743" y="6497353"/>
              <a:ext cx="94769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000" dirty="0">
                  <a:latin typeface="+mj-lt"/>
                </a:rPr>
                <a:t>Frank </a:t>
              </a:r>
              <a:r>
                <a:rPr lang="en-US" sz="1000" dirty="0" err="1">
                  <a:latin typeface="+mj-lt"/>
                </a:rPr>
                <a:t>Langella</a:t>
              </a:r>
              <a:endParaRPr lang="en-US" sz="1000" dirty="0">
                <a:latin typeface="+mj-lt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877406" y="6497353"/>
              <a:ext cx="81945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 smtClean="0">
                  <a:latin typeface="+mj-lt"/>
                </a:rPr>
                <a:t>Kevin Bacon</a:t>
              </a:r>
              <a:endParaRPr lang="en-US" sz="1000" dirty="0">
                <a:latin typeface="+mj-lt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0" y="4287880"/>
            <a:ext cx="8475833" cy="1164368"/>
            <a:chOff x="0" y="4287880"/>
            <a:chExt cx="8475833" cy="1164368"/>
          </a:xfrm>
        </p:grpSpPr>
        <p:pic>
          <p:nvPicPr>
            <p:cNvPr id="13" name="Picture 9" descr="tom_cruise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16538" y="4331237"/>
              <a:ext cx="856139" cy="904935"/>
            </a:xfrm>
            <a:prstGeom prst="ellipse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Line 11"/>
            <p:cNvSpPr>
              <a:spLocks noChangeShapeType="1"/>
            </p:cNvSpPr>
            <p:nvPr/>
          </p:nvSpPr>
          <p:spPr bwMode="auto">
            <a:xfrm flipV="1">
              <a:off x="1272678" y="4779917"/>
              <a:ext cx="6313827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Text Box 12"/>
            <p:cNvSpPr txBox="1">
              <a:spLocks noChangeArrowheads="1"/>
            </p:cNvSpPr>
            <p:nvPr/>
          </p:nvSpPr>
          <p:spPr bwMode="auto">
            <a:xfrm>
              <a:off x="814463" y="4328199"/>
              <a:ext cx="1717873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dirty="0" smtClean="0">
                  <a:latin typeface="Tahoma" pitchFamily="34" charset="0"/>
                </a:rPr>
                <a:t>Tropic </a:t>
              </a:r>
              <a:br>
                <a:rPr lang="en-US" sz="1200" dirty="0" smtClean="0">
                  <a:latin typeface="Tahoma" pitchFamily="34" charset="0"/>
                </a:rPr>
              </a:br>
              <a:r>
                <a:rPr lang="en-US" sz="1200" dirty="0" smtClean="0">
                  <a:latin typeface="Tahoma" pitchFamily="34" charset="0"/>
                </a:rPr>
                <a:t>Thunder</a:t>
              </a:r>
              <a:br>
                <a:rPr lang="en-US" sz="1200" dirty="0" smtClean="0">
                  <a:latin typeface="Tahoma" pitchFamily="34" charset="0"/>
                </a:rPr>
              </a:br>
              <a:endParaRPr lang="en-US" sz="1200" b="1" dirty="0">
                <a:solidFill>
                  <a:schemeClr val="tx1"/>
                </a:solidFill>
                <a:latin typeface="Tahoma" pitchFamily="34" charset="0"/>
              </a:endParaRPr>
            </a:p>
          </p:txBody>
        </p:sp>
        <p:pic>
          <p:nvPicPr>
            <p:cNvPr id="16" name="Picture 15" descr="robdou.jpg"/>
            <p:cNvPicPr>
              <a:picLocks noChangeAspect="1"/>
            </p:cNvPicPr>
            <p:nvPr/>
          </p:nvPicPr>
          <p:blipFill rotWithShape="1">
            <a:blip r:embed="rId4" cstate="print"/>
            <a:srcRect b="22480"/>
            <a:stretch/>
          </p:blipFill>
          <p:spPr>
            <a:xfrm>
              <a:off x="2126860" y="4329708"/>
              <a:ext cx="899435" cy="907992"/>
            </a:xfrm>
            <a:prstGeom prst="ellipse">
              <a:avLst/>
            </a:prstGeom>
          </p:spPr>
        </p:pic>
        <p:pic>
          <p:nvPicPr>
            <p:cNvPr id="3080" name="Picture 8" descr="Gwyneth Paltrow Picture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030"/>
            <a:stretch/>
          </p:blipFill>
          <p:spPr bwMode="auto">
            <a:xfrm>
              <a:off x="3880478" y="4287880"/>
              <a:ext cx="969735" cy="991649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 Box 12"/>
            <p:cNvSpPr txBox="1">
              <a:spLocks noChangeArrowheads="1"/>
            </p:cNvSpPr>
            <p:nvPr/>
          </p:nvSpPr>
          <p:spPr bwMode="auto">
            <a:xfrm>
              <a:off x="2621063" y="4483219"/>
              <a:ext cx="1717873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dirty="0" smtClean="0">
                  <a:latin typeface="Tahoma" pitchFamily="34" charset="0"/>
                </a:rPr>
                <a:t>Iron Man</a:t>
              </a:r>
              <a:endParaRPr lang="en-US" sz="1200" b="1" dirty="0">
                <a:solidFill>
                  <a:schemeClr val="tx1"/>
                </a:solidFill>
                <a:latin typeface="Tahoma" pitchFamily="34" charset="0"/>
              </a:endParaRPr>
            </a:p>
          </p:txBody>
        </p:sp>
        <p:pic>
          <p:nvPicPr>
            <p:cNvPr id="3082" name="Picture 10" descr="Hope Davis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4396" y="4307454"/>
              <a:ext cx="952500" cy="9525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 descr="http://static3.bornrichimages.com/wp-content/uploads/s3/1/2012/05/17/1337250097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27" r="7522" b="12607"/>
            <a:stretch/>
          </p:blipFill>
          <p:spPr bwMode="auto">
            <a:xfrm>
              <a:off x="7511078" y="4315153"/>
              <a:ext cx="964755" cy="937103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 Box 12"/>
            <p:cNvSpPr txBox="1">
              <a:spLocks noChangeArrowheads="1"/>
            </p:cNvSpPr>
            <p:nvPr/>
          </p:nvSpPr>
          <p:spPr bwMode="auto">
            <a:xfrm>
              <a:off x="4456936" y="4512864"/>
              <a:ext cx="1717873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dirty="0" smtClean="0">
                  <a:latin typeface="Tahoma" pitchFamily="34" charset="0"/>
                </a:rPr>
                <a:t>Proof</a:t>
              </a:r>
              <a:endParaRPr lang="en-US" sz="1200" b="1" dirty="0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26" name="Text Box 12"/>
            <p:cNvSpPr txBox="1">
              <a:spLocks noChangeArrowheads="1"/>
            </p:cNvSpPr>
            <p:nvPr/>
          </p:nvSpPr>
          <p:spPr bwMode="auto">
            <a:xfrm>
              <a:off x="6156619" y="4493266"/>
              <a:ext cx="1717873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dirty="0" err="1" smtClean="0">
                  <a:latin typeface="Tahoma" pitchFamily="34" charset="0"/>
                </a:rPr>
                <a:t>Flatliners</a:t>
              </a:r>
              <a:endParaRPr lang="en-US" sz="1200" b="1" dirty="0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37" name="Text Box 12"/>
            <p:cNvSpPr txBox="1">
              <a:spLocks noChangeArrowheads="1"/>
            </p:cNvSpPr>
            <p:nvPr/>
          </p:nvSpPr>
          <p:spPr bwMode="auto">
            <a:xfrm>
              <a:off x="0" y="5206027"/>
              <a:ext cx="1717873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dirty="0" smtClean="0">
                  <a:latin typeface="+mj-lt"/>
                </a:rPr>
                <a:t>Tom Cruise</a:t>
              </a:r>
              <a:endParaRPr lang="en-US" sz="1000" b="1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70753" y="5206027"/>
              <a:ext cx="114326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>
                  <a:latin typeface="+mj-lt"/>
                </a:rPr>
                <a:t>Robert Downey Jr.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862475" y="5206027"/>
              <a:ext cx="111761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000" dirty="0">
                  <a:latin typeface="+mj-lt"/>
                </a:rPr>
                <a:t>Gwyneth </a:t>
              </a:r>
              <a:r>
                <a:rPr lang="en-US" sz="1000" dirty="0" err="1">
                  <a:latin typeface="+mj-lt"/>
                </a:rPr>
                <a:t>Paltrow</a:t>
              </a:r>
              <a:endParaRPr lang="en-US" sz="1000" dirty="0">
                <a:latin typeface="+mj-lt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586505" y="5206027"/>
              <a:ext cx="81945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 smtClean="0">
                  <a:latin typeface="+mj-lt"/>
                </a:rPr>
                <a:t>Kevin Bacon</a:t>
              </a:r>
              <a:endParaRPr lang="en-US" sz="1000" dirty="0">
                <a:latin typeface="+mj-lt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10307" y="5206027"/>
              <a:ext cx="76815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>
                  <a:latin typeface="+mj-lt"/>
                </a:rPr>
                <a:t>Hope Davis</a:t>
              </a:r>
            </a:p>
          </p:txBody>
        </p:sp>
      </p:grpSp>
      <p:pic>
        <p:nvPicPr>
          <p:cNvPr id="51" name="Picture 9" descr="tom_cruis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33678" y="1449937"/>
            <a:ext cx="237804" cy="251357"/>
          </a:xfrm>
          <a:prstGeom prst="ellips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02356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78" y="1755876"/>
            <a:ext cx="6280284" cy="4130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+mn-lt"/>
              </a:rPr>
              <a:t>The Paul </a:t>
            </a:r>
            <a:r>
              <a:rPr lang="en-US" dirty="0" err="1" smtClean="0">
                <a:latin typeface="+mn-lt"/>
              </a:rPr>
              <a:t>Erdos</a:t>
            </a:r>
            <a:r>
              <a:rPr lang="en-US" dirty="0" smtClean="0">
                <a:latin typeface="+mn-lt"/>
              </a:rPr>
              <a:t> Number Game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955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vignette2.wikia.nocookie.net/youngjustice/images/0/05/Danica_McKellar.jpg/revision/latest?cb=2011031217154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005" y="1921723"/>
            <a:ext cx="2308466" cy="267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atalie Portman Cannes 2015 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5" y="1921723"/>
            <a:ext cx="1890848" cy="267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www.phys.lsu.edu/students/brunner/images/sagan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777" y="1921721"/>
            <a:ext cx="1864588" cy="267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nigelfarndale.com/wp-content/uploads/2013/05/Stephen_Hawk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469" y="1921722"/>
            <a:ext cx="2004433" cy="267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88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vignette2.wikia.nocookie.net/youngjustice/images/0/05/Danica_McKellar.jpg/revision/latest?cb=2011031217154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005" y="1921723"/>
            <a:ext cx="2308466" cy="267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atalie Portman Cannes 2015 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5" y="1921723"/>
            <a:ext cx="1890848" cy="267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www.phys.lsu.edu/students/brunner/images/sagan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777" y="1921721"/>
            <a:ext cx="1864588" cy="267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nigelfarndale.com/wp-content/uploads/2013/05/Stephen_Hawk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469" y="1921722"/>
            <a:ext cx="2004433" cy="267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27311" y="4586523"/>
            <a:ext cx="73180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7		   6 		     6		   6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07669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81000" y="897217"/>
            <a:ext cx="8382000" cy="57537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b="1" dirty="0" smtClean="0"/>
              <a:t>The clustering problem:</a:t>
            </a:r>
          </a:p>
          <a:p>
            <a:pPr marL="800100" lvl="1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000" dirty="0" smtClean="0"/>
              <a:t>partition genes into distinct sets </a:t>
            </a:r>
            <a:r>
              <a:rPr lang="en-US" sz="2000" dirty="0"/>
              <a:t>with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high homogeneity and high separation</a:t>
            </a:r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b="1" dirty="0" smtClean="0"/>
              <a:t>Hierarchical clustering algorithm:</a:t>
            </a:r>
          </a:p>
          <a:p>
            <a:pPr marL="914400" lvl="1" indent="-457200">
              <a:spcAft>
                <a:spcPts val="600"/>
              </a:spcAft>
              <a:buClr>
                <a:srgbClr val="0070C0"/>
              </a:buClr>
              <a:buSzPct val="100000"/>
              <a:buFont typeface="+mj-lt"/>
              <a:buAutoNum type="arabicPeriod"/>
            </a:pPr>
            <a:r>
              <a:rPr lang="en-US" sz="2000" dirty="0" smtClean="0"/>
              <a:t>Assign </a:t>
            </a:r>
            <a:r>
              <a:rPr lang="en-US" sz="2000" dirty="0"/>
              <a:t>each object to a separate cluster.</a:t>
            </a:r>
          </a:p>
          <a:p>
            <a:pPr marL="914400" lvl="1" indent="-457200">
              <a:spcAft>
                <a:spcPts val="600"/>
              </a:spcAft>
              <a:buClr>
                <a:srgbClr val="0070C0"/>
              </a:buClr>
              <a:buSzPct val="100000"/>
              <a:buFont typeface="+mj-lt"/>
              <a:buAutoNum type="arabicPeriod"/>
            </a:pPr>
            <a:r>
              <a:rPr lang="en-US" sz="2000" dirty="0" smtClean="0"/>
              <a:t>Regroup the pair </a:t>
            </a:r>
            <a:r>
              <a:rPr lang="en-US" sz="2000" dirty="0"/>
              <a:t>of clusters with </a:t>
            </a:r>
            <a:r>
              <a:rPr lang="en-US" sz="2000" dirty="0" smtClean="0"/>
              <a:t>shortest distance.</a:t>
            </a:r>
            <a:endParaRPr lang="en-US" sz="2000" dirty="0"/>
          </a:p>
          <a:p>
            <a:pPr marL="914400" lvl="1" indent="-457200">
              <a:spcAft>
                <a:spcPts val="600"/>
              </a:spcAft>
              <a:buClr>
                <a:srgbClr val="0070C0"/>
              </a:buClr>
              <a:buSzPct val="100000"/>
              <a:buFont typeface="+mj-lt"/>
              <a:buAutoNum type="arabicPeriod"/>
            </a:pPr>
            <a:r>
              <a:rPr lang="en-US" sz="2000" dirty="0" smtClean="0"/>
              <a:t>Repeat </a:t>
            </a:r>
            <a:r>
              <a:rPr lang="en-US" sz="2000" dirty="0"/>
              <a:t>2 until there is a single cluster.</a:t>
            </a:r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 smtClean="0"/>
              <a:t>Many possible distance metrics</a:t>
            </a:r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b="1" dirty="0" smtClean="0"/>
              <a:t>K-mean clustering algorithm</a:t>
            </a:r>
            <a:r>
              <a:rPr lang="en-US" sz="2800" b="1" dirty="0"/>
              <a:t>:</a:t>
            </a:r>
          </a:p>
          <a:p>
            <a:pPr marL="914400" lvl="1" indent="-457200">
              <a:spcAft>
                <a:spcPts val="600"/>
              </a:spcAft>
              <a:buClr>
                <a:srgbClr val="0070C0"/>
              </a:buClr>
              <a:buSzPct val="100000"/>
              <a:buFont typeface="+mj-lt"/>
              <a:buAutoNum type="arabicPeriod"/>
            </a:pPr>
            <a:r>
              <a:rPr lang="en-US" sz="2000" dirty="0"/>
              <a:t>Arbitrarily select k initial centers</a:t>
            </a:r>
          </a:p>
          <a:p>
            <a:pPr marL="914400" lvl="1" indent="-457200">
              <a:spcAft>
                <a:spcPts val="600"/>
              </a:spcAft>
              <a:buClr>
                <a:srgbClr val="0070C0"/>
              </a:buClr>
              <a:buSzPct val="100000"/>
              <a:buFont typeface="+mj-lt"/>
              <a:buAutoNum type="arabicPeriod"/>
            </a:pPr>
            <a:r>
              <a:rPr lang="en-US" sz="2000" dirty="0"/>
              <a:t>Assign each element to the closest </a:t>
            </a:r>
            <a:r>
              <a:rPr lang="en-US" sz="2000" dirty="0" smtClean="0"/>
              <a:t>center</a:t>
            </a:r>
          </a:p>
          <a:p>
            <a:pPr marL="1371600" lvl="2" indent="-457200">
              <a:spcAft>
                <a:spcPts val="600"/>
              </a:spcAft>
              <a:buClr>
                <a:srgbClr val="0070C0"/>
              </a:buClr>
              <a:buSzPct val="100000"/>
              <a:buFont typeface="Arial" pitchFamily="34" charset="0"/>
              <a:buChar char="•"/>
            </a:pPr>
            <a:r>
              <a:rPr lang="en-US" sz="2000" b="1" dirty="0" err="1" smtClean="0"/>
              <a:t>Voronoi</a:t>
            </a:r>
            <a:r>
              <a:rPr lang="en-US" sz="2000" dirty="0" smtClean="0"/>
              <a:t> diagram</a:t>
            </a:r>
          </a:p>
          <a:p>
            <a:pPr marL="914400" lvl="1" indent="-457200">
              <a:spcAft>
                <a:spcPts val="600"/>
              </a:spcAft>
              <a:buClr>
                <a:srgbClr val="0070C0"/>
              </a:buClr>
              <a:buSzPct val="100000"/>
              <a:buFont typeface="+mj-lt"/>
              <a:buAutoNum type="arabicPeriod"/>
            </a:pPr>
            <a:r>
              <a:rPr lang="en-US" sz="2000" dirty="0" smtClean="0"/>
              <a:t>Re-calculate centers (i.e., means)</a:t>
            </a:r>
          </a:p>
          <a:p>
            <a:pPr marL="914400" lvl="1" indent="-457200">
              <a:spcAft>
                <a:spcPts val="600"/>
              </a:spcAft>
              <a:buClr>
                <a:srgbClr val="0070C0"/>
              </a:buClr>
              <a:buSzPct val="100000"/>
              <a:buFont typeface="+mj-lt"/>
              <a:buAutoNum type="arabicPeriod"/>
            </a:pPr>
            <a:r>
              <a:rPr lang="en-US" sz="2000" dirty="0" smtClean="0"/>
              <a:t>Repeat </a:t>
            </a:r>
            <a:r>
              <a:rPr lang="en-US" sz="2000" dirty="0"/>
              <a:t>2 and 3 until </a:t>
            </a:r>
            <a:r>
              <a:rPr lang="en-US" sz="2000" dirty="0" smtClean="0"/>
              <a:t>termination condition reached</a:t>
            </a:r>
            <a:endParaRPr lang="en-US" sz="2000" dirty="0"/>
          </a:p>
          <a:p>
            <a:pPr marL="457200" indent="-457200">
              <a:spcAft>
                <a:spcPts val="600"/>
              </a:spcAft>
              <a:buClr>
                <a:srgbClr val="0070C0"/>
              </a:buClr>
              <a:buSzPct val="100000"/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 quick review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917" y="976941"/>
            <a:ext cx="1914134" cy="135172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File:Coloured Voronoi 2D.sv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917" y="2577694"/>
            <a:ext cx="1914134" cy="191413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917" y="4790931"/>
            <a:ext cx="1914134" cy="177370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807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80999" y="1066800"/>
            <a:ext cx="8557727" cy="5413375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b="1" dirty="0" smtClean="0"/>
              <a:t>Find the minimal number of “links” connecting node A to node B in an undirected network</a:t>
            </a:r>
          </a:p>
          <a:p>
            <a:pPr marL="800100" lvl="1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400" dirty="0" smtClean="0"/>
              <a:t>How many friends between you and someone on FB</a:t>
            </a:r>
            <a:br>
              <a:rPr lang="en-US" sz="2400" dirty="0" smtClean="0"/>
            </a:br>
            <a:r>
              <a:rPr lang="en-US" sz="2400" dirty="0" smtClean="0"/>
              <a:t>(six degrees of separation, </a:t>
            </a:r>
            <a:r>
              <a:rPr lang="en-US" sz="2400" dirty="0" err="1" smtClean="0"/>
              <a:t>Erdös</a:t>
            </a:r>
            <a:r>
              <a:rPr lang="en-US" sz="2400" dirty="0" smtClean="0"/>
              <a:t> number, Kevin Bacon number)</a:t>
            </a:r>
          </a:p>
          <a:p>
            <a:pPr marL="800100" lvl="1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400" dirty="0" smtClean="0"/>
              <a:t>How far apart are two genes in an interaction network</a:t>
            </a:r>
          </a:p>
          <a:p>
            <a:pPr marL="800100" lvl="1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400" dirty="0" smtClean="0"/>
              <a:t>What is the shortest (and likely) infection path</a:t>
            </a:r>
            <a:endParaRPr lang="en-US" sz="2400" dirty="0"/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endParaRPr lang="en-US" sz="2800" dirty="0" smtClean="0"/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b="1" dirty="0" smtClean="0"/>
              <a:t>Find </a:t>
            </a:r>
            <a:r>
              <a:rPr lang="en-US" sz="2800" b="1" dirty="0"/>
              <a:t>the </a:t>
            </a:r>
            <a:r>
              <a:rPr lang="en-US" sz="2800" b="1" dirty="0" smtClean="0"/>
              <a:t>shortest (cheapest) </a:t>
            </a:r>
            <a:br>
              <a:rPr lang="en-US" sz="2800" b="1" dirty="0" smtClean="0"/>
            </a:br>
            <a:r>
              <a:rPr lang="en-US" sz="2800" b="1" dirty="0" smtClean="0"/>
              <a:t>path between two nodes in </a:t>
            </a:r>
            <a:br>
              <a:rPr lang="en-US" sz="2800" b="1" dirty="0" smtClean="0"/>
            </a:br>
            <a:r>
              <a:rPr lang="en-US" sz="2800" b="1" dirty="0" smtClean="0"/>
              <a:t>a weighted directed graph</a:t>
            </a:r>
          </a:p>
          <a:p>
            <a:pPr marL="800100" lvl="1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400" dirty="0" smtClean="0"/>
              <a:t>GPS; Google map</a:t>
            </a:r>
          </a:p>
          <a:p>
            <a:pPr marL="800100" lvl="1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endParaRPr lang="en-US" sz="2400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+mn-lt"/>
              </a:rPr>
              <a:t>The shortest path problem</a:t>
            </a:r>
            <a:endParaRPr lang="en-US" dirty="0">
              <a:latin typeface="+mn-lt"/>
            </a:endParaRPr>
          </a:p>
        </p:txBody>
      </p:sp>
      <p:pic>
        <p:nvPicPr>
          <p:cNvPr id="2052" name="Picture 4" descr="Washington Road M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0" y="4022074"/>
            <a:ext cx="3833361" cy="276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12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78262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 smtClean="0"/>
              <a:t>Dijkstra’s</a:t>
            </a:r>
            <a:r>
              <a:rPr lang="en-US" b="1" dirty="0" smtClean="0"/>
              <a:t> Algorithm</a:t>
            </a:r>
            <a:endParaRPr lang="en-US" b="1" dirty="0"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51115" y="4807434"/>
            <a:ext cx="51215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"Computer Science is no more about computers than astronomy is about telescopes."</a:t>
            </a:r>
          </a:p>
        </p:txBody>
      </p:sp>
      <p:pic>
        <p:nvPicPr>
          <p:cNvPr id="2050" name="Picture 2" descr="File:Edsger Wybe Dijkstr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87" y="3277987"/>
            <a:ext cx="1602509" cy="213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27566" y="5414665"/>
            <a:ext cx="17235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err="1"/>
              <a:t>Edsger</a:t>
            </a:r>
            <a:r>
              <a:rPr lang="en-US" sz="1400" dirty="0"/>
              <a:t> </a:t>
            </a:r>
            <a:r>
              <a:rPr lang="en-US" sz="1400" dirty="0" err="1"/>
              <a:t>Wybe</a:t>
            </a:r>
            <a:r>
              <a:rPr lang="en-US" sz="1400" dirty="0"/>
              <a:t> </a:t>
            </a:r>
            <a:r>
              <a:rPr lang="en-US" sz="1400" dirty="0" err="1" smtClean="0"/>
              <a:t>Dijkstra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1930 </a:t>
            </a:r>
            <a:r>
              <a:rPr lang="en-US" sz="1400" dirty="0" smtClean="0"/>
              <a:t>–2002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7120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80999" y="1066800"/>
            <a:ext cx="8557727" cy="5413375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b="1" dirty="0" smtClean="0"/>
              <a:t>Solves </a:t>
            </a:r>
            <a:r>
              <a:rPr lang="en-US" sz="2800" b="1" dirty="0"/>
              <a:t>the single-source shortest path </a:t>
            </a:r>
            <a:r>
              <a:rPr lang="en-US" sz="2800" b="1" dirty="0" smtClean="0"/>
              <a:t>problem:</a:t>
            </a:r>
            <a:r>
              <a:rPr lang="en-US" sz="2800" dirty="0" smtClean="0"/>
              <a:t> </a:t>
            </a:r>
            <a:r>
              <a:rPr lang="en-US" sz="2800" dirty="0"/>
              <a:t> </a:t>
            </a:r>
          </a:p>
          <a:p>
            <a:pPr marL="800100" lvl="1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400" dirty="0" smtClean="0"/>
              <a:t>Find the shortest path from a single source to </a:t>
            </a:r>
            <a:r>
              <a:rPr lang="en-US" sz="2400" b="1" dirty="0" smtClean="0"/>
              <a:t>ALL</a:t>
            </a:r>
            <a:r>
              <a:rPr lang="en-US" sz="2400" dirty="0" smtClean="0"/>
              <a:t> nodes in the network</a:t>
            </a:r>
          </a:p>
          <a:p>
            <a:pPr marL="800100" lvl="1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400" dirty="0" smtClean="0"/>
              <a:t>Works </a:t>
            </a:r>
            <a:r>
              <a:rPr lang="en-US" sz="2400" dirty="0"/>
              <a:t>on both </a:t>
            </a:r>
            <a:r>
              <a:rPr lang="en-US" sz="2400" b="1" dirty="0"/>
              <a:t>directed</a:t>
            </a:r>
            <a:r>
              <a:rPr lang="en-US" sz="2400" dirty="0"/>
              <a:t> and </a:t>
            </a:r>
            <a:r>
              <a:rPr lang="en-US" sz="2400" b="1" dirty="0"/>
              <a:t>undirected</a:t>
            </a:r>
            <a:r>
              <a:rPr lang="en-US" sz="2400" dirty="0"/>
              <a:t> </a:t>
            </a:r>
            <a:r>
              <a:rPr lang="en-US" sz="2400" dirty="0" smtClean="0"/>
              <a:t>networks</a:t>
            </a:r>
          </a:p>
          <a:p>
            <a:pPr marL="800100" lvl="1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400" dirty="0" smtClean="0"/>
              <a:t>Works on both </a:t>
            </a:r>
            <a:r>
              <a:rPr lang="en-US" sz="2400" b="1" dirty="0" smtClean="0"/>
              <a:t>weighted</a:t>
            </a:r>
            <a:r>
              <a:rPr lang="en-US" sz="2400" dirty="0" smtClean="0"/>
              <a:t> and </a:t>
            </a:r>
            <a:r>
              <a:rPr lang="en-US" sz="2400" b="1" dirty="0" smtClean="0"/>
              <a:t>non-weighted </a:t>
            </a:r>
            <a:r>
              <a:rPr lang="en-US" sz="2400" dirty="0" smtClean="0"/>
              <a:t>networks</a:t>
            </a:r>
          </a:p>
          <a:p>
            <a:pPr marL="800100" lvl="1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endParaRPr lang="en-US" sz="800" dirty="0" smtClean="0"/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b="1" dirty="0" smtClean="0"/>
              <a:t>Approach:</a:t>
            </a:r>
          </a:p>
          <a:p>
            <a:pPr marL="800100" lvl="1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400" dirty="0" smtClean="0"/>
              <a:t>Iterative : maintain shortest path </a:t>
            </a:r>
            <a:br>
              <a:rPr lang="en-US" sz="2400" dirty="0" smtClean="0"/>
            </a:br>
            <a:r>
              <a:rPr lang="en-US" sz="2400" dirty="0" smtClean="0"/>
              <a:t>to each intermediate node</a:t>
            </a:r>
          </a:p>
          <a:p>
            <a:pPr marL="800100" lvl="1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endParaRPr lang="en-US" sz="800" dirty="0"/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b="1" dirty="0"/>
              <a:t>Greedy algorithm</a:t>
            </a:r>
          </a:p>
          <a:p>
            <a:pPr marL="800100" lvl="1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400" dirty="0"/>
              <a:t>… but still guaranteed to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provide </a:t>
            </a:r>
            <a:r>
              <a:rPr lang="en-US" sz="2400" dirty="0"/>
              <a:t>optimal solution </a:t>
            </a:r>
            <a:r>
              <a:rPr lang="en-US" sz="2400" dirty="0" smtClean="0"/>
              <a:t>!!</a:t>
            </a:r>
            <a:endParaRPr lang="en-US" sz="2400" dirty="0"/>
          </a:p>
          <a:p>
            <a:pPr marL="800100" lvl="1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endParaRPr lang="en-US" sz="24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latin typeface="+mn-lt"/>
              </a:rPr>
              <a:t>Dijkstra’s</a:t>
            </a:r>
            <a:r>
              <a:rPr lang="en-US" dirty="0" smtClean="0">
                <a:latin typeface="+mn-lt"/>
              </a:rPr>
              <a:t> algorithm  </a:t>
            </a:r>
            <a:endParaRPr lang="en-US" dirty="0">
              <a:latin typeface="+mn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979" y="4030825"/>
            <a:ext cx="4317036" cy="2827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453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80999" y="1066800"/>
            <a:ext cx="8557727" cy="553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marL="347663" indent="-347663">
              <a:spcAft>
                <a:spcPts val="600"/>
              </a:spcAft>
              <a:buClr>
                <a:srgbClr val="0070C0"/>
              </a:buClr>
              <a:buSzPct val="100000"/>
              <a:buFont typeface="+mj-lt"/>
              <a:buAutoNum type="arabicPeriod"/>
            </a:pPr>
            <a:r>
              <a:rPr lang="en-US" sz="2800" b="1" dirty="0" smtClean="0"/>
              <a:t>Initialize</a:t>
            </a:r>
            <a:r>
              <a:rPr lang="en-US" sz="2800" dirty="0" smtClean="0"/>
              <a:t>:</a:t>
            </a:r>
          </a:p>
          <a:p>
            <a:pPr marL="971550" lvl="2" indent="-514350">
              <a:spcAft>
                <a:spcPts val="600"/>
              </a:spcAft>
              <a:buClr>
                <a:srgbClr val="0070C0"/>
              </a:buClr>
              <a:buSzPct val="100000"/>
              <a:buFont typeface="+mj-lt"/>
              <a:buAutoNum type="romanLcPeriod"/>
            </a:pPr>
            <a:r>
              <a:rPr lang="en-US" sz="2400" dirty="0" smtClean="0"/>
              <a:t>Assign a </a:t>
            </a:r>
            <a:r>
              <a:rPr lang="en-US" sz="2400" dirty="0"/>
              <a:t>distance </a:t>
            </a:r>
            <a:r>
              <a:rPr lang="en-US" sz="2400" dirty="0" smtClean="0"/>
              <a:t>value, D, to each node. </a:t>
            </a:r>
            <a:br>
              <a:rPr lang="en-US" sz="2400" dirty="0" smtClean="0"/>
            </a:br>
            <a:r>
              <a:rPr lang="en-US" sz="2400" dirty="0" smtClean="0"/>
              <a:t>Set D to zero </a:t>
            </a:r>
            <a:r>
              <a:rPr lang="en-US" sz="2400" dirty="0"/>
              <a:t>for </a:t>
            </a:r>
            <a:r>
              <a:rPr lang="en-US" sz="2400" i="1" dirty="0" smtClean="0"/>
              <a:t>start</a:t>
            </a:r>
            <a:r>
              <a:rPr lang="en-US" sz="2400" dirty="0" smtClean="0"/>
              <a:t> node </a:t>
            </a:r>
            <a:r>
              <a:rPr lang="en-US" sz="2400" dirty="0"/>
              <a:t>and to infinity for all </a:t>
            </a:r>
            <a:r>
              <a:rPr lang="en-US" sz="2400" dirty="0" smtClean="0"/>
              <a:t>others.</a:t>
            </a:r>
            <a:endParaRPr lang="en-US" sz="2400" dirty="0"/>
          </a:p>
          <a:p>
            <a:pPr marL="971550" lvl="2" indent="-514350">
              <a:spcAft>
                <a:spcPts val="600"/>
              </a:spcAft>
              <a:buClr>
                <a:srgbClr val="0070C0"/>
              </a:buClr>
              <a:buSzPct val="100000"/>
              <a:buFont typeface="+mj-lt"/>
              <a:buAutoNum type="romanLcPeriod"/>
            </a:pPr>
            <a:r>
              <a:rPr lang="en-US" sz="2400" dirty="0"/>
              <a:t>Mark all nodes as unvisited. </a:t>
            </a:r>
            <a:endParaRPr lang="en-US" sz="2400" dirty="0" smtClean="0"/>
          </a:p>
          <a:p>
            <a:pPr marL="971550" lvl="2" indent="-514350">
              <a:spcAft>
                <a:spcPts val="600"/>
              </a:spcAft>
              <a:buClr>
                <a:srgbClr val="0070C0"/>
              </a:buClr>
              <a:buSzPct val="100000"/>
              <a:buFont typeface="+mj-lt"/>
              <a:buAutoNum type="romanLcPeriod"/>
            </a:pPr>
            <a:r>
              <a:rPr lang="en-US" sz="2400" dirty="0" smtClean="0"/>
              <a:t>Set </a:t>
            </a:r>
            <a:r>
              <a:rPr lang="en-US" sz="2400" i="1" dirty="0" smtClean="0"/>
              <a:t>start</a:t>
            </a:r>
            <a:r>
              <a:rPr lang="en-US" sz="2400" dirty="0" smtClean="0"/>
              <a:t> </a:t>
            </a:r>
            <a:r>
              <a:rPr lang="en-US" sz="2400" dirty="0"/>
              <a:t>node as </a:t>
            </a:r>
            <a:r>
              <a:rPr lang="en-US" sz="2400" dirty="0" smtClean="0"/>
              <a:t>current node.</a:t>
            </a:r>
            <a:endParaRPr lang="en-US" sz="2400" dirty="0"/>
          </a:p>
          <a:p>
            <a:pPr marL="347663" indent="-347663">
              <a:spcAft>
                <a:spcPts val="600"/>
              </a:spcAft>
              <a:buClr>
                <a:srgbClr val="0070C0"/>
              </a:buClr>
              <a:buSzPct val="100000"/>
              <a:buFont typeface="+mj-lt"/>
              <a:buAutoNum type="arabicPeriod"/>
            </a:pPr>
            <a:r>
              <a:rPr lang="en-US" sz="2800" b="1" dirty="0" smtClean="0"/>
              <a:t>For each of the current node’s unvisited neighbors:</a:t>
            </a:r>
          </a:p>
          <a:p>
            <a:pPr marL="971550" lvl="2" indent="-514350">
              <a:spcAft>
                <a:spcPts val="600"/>
              </a:spcAft>
              <a:buClr>
                <a:srgbClr val="0070C0"/>
              </a:buClr>
              <a:buSzPct val="100000"/>
              <a:buFont typeface="+mj-lt"/>
              <a:buAutoNum type="romanLcPeriod"/>
            </a:pPr>
            <a:r>
              <a:rPr lang="en-US" sz="2400" dirty="0" smtClean="0"/>
              <a:t>Calculate tentative distance, D</a:t>
            </a:r>
            <a:r>
              <a:rPr lang="en-US" sz="2400" baseline="30000" dirty="0" smtClean="0"/>
              <a:t>t</a:t>
            </a:r>
            <a:r>
              <a:rPr lang="en-US" sz="2400" dirty="0" smtClean="0"/>
              <a:t>, through current node.</a:t>
            </a:r>
          </a:p>
          <a:p>
            <a:pPr marL="971550" lvl="2" indent="-514350">
              <a:spcAft>
                <a:spcPts val="600"/>
              </a:spcAft>
              <a:buClr>
                <a:srgbClr val="0070C0"/>
              </a:buClr>
              <a:buSzPct val="100000"/>
              <a:buFont typeface="+mj-lt"/>
              <a:buAutoNum type="romanLcPeriod"/>
            </a:pPr>
            <a:r>
              <a:rPr lang="en-US" sz="2400" dirty="0" smtClean="0"/>
              <a:t>If </a:t>
            </a:r>
            <a:r>
              <a:rPr lang="en-US" sz="2400" dirty="0"/>
              <a:t>D</a:t>
            </a:r>
            <a:r>
              <a:rPr lang="en-US" sz="2400" baseline="30000" dirty="0"/>
              <a:t>t </a:t>
            </a:r>
            <a:r>
              <a:rPr lang="en-US" sz="2400" dirty="0" smtClean="0"/>
              <a:t> smaller than D (previously </a:t>
            </a:r>
            <a:r>
              <a:rPr lang="en-US" sz="2400" dirty="0"/>
              <a:t>recorded </a:t>
            </a:r>
            <a:r>
              <a:rPr lang="en-US" sz="2400" dirty="0" smtClean="0"/>
              <a:t>distance): D</a:t>
            </a:r>
            <a:r>
              <a:rPr lang="en-US" sz="2400" dirty="0" smtClean="0">
                <a:sym typeface="Wingdings" pitchFamily="2" charset="2"/>
              </a:rPr>
              <a:t> </a:t>
            </a:r>
            <a:r>
              <a:rPr lang="en-US" sz="2400" dirty="0" smtClean="0"/>
              <a:t>D</a:t>
            </a:r>
            <a:r>
              <a:rPr lang="en-US" sz="2400" baseline="30000" dirty="0" smtClean="0"/>
              <a:t>t</a:t>
            </a:r>
            <a:endParaRPr lang="en-US" sz="2400" dirty="0" smtClean="0"/>
          </a:p>
          <a:p>
            <a:pPr marL="971550" lvl="2" indent="-514350">
              <a:spcAft>
                <a:spcPts val="600"/>
              </a:spcAft>
              <a:buClr>
                <a:srgbClr val="0070C0"/>
              </a:buClr>
              <a:buSzPct val="100000"/>
              <a:buFont typeface="+mj-lt"/>
              <a:buAutoNum type="romanLcPeriod"/>
            </a:pPr>
            <a:r>
              <a:rPr lang="en-US" sz="2400" dirty="0" smtClean="0"/>
              <a:t>Mark current node as visited (note: shortest dist. found). </a:t>
            </a:r>
            <a:endParaRPr lang="en-US" sz="2400" dirty="0"/>
          </a:p>
          <a:p>
            <a:pPr marL="347663" indent="-347663">
              <a:spcAft>
                <a:spcPts val="600"/>
              </a:spcAft>
              <a:buClr>
                <a:srgbClr val="0070C0"/>
              </a:buClr>
              <a:buSzPct val="100000"/>
              <a:buFont typeface="+mj-lt"/>
              <a:buAutoNum type="arabicPeriod"/>
            </a:pPr>
            <a:r>
              <a:rPr lang="en-US" sz="2800" b="1" dirty="0" smtClean="0"/>
              <a:t>Set </a:t>
            </a:r>
            <a:r>
              <a:rPr lang="en-US" sz="2800" b="1" dirty="0"/>
              <a:t>the unvisited node with the smallest </a:t>
            </a:r>
            <a:r>
              <a:rPr lang="en-US" sz="2800" b="1" dirty="0" smtClean="0"/>
              <a:t>distance as </a:t>
            </a:r>
            <a:br>
              <a:rPr lang="en-US" sz="2800" b="1" dirty="0" smtClean="0"/>
            </a:br>
            <a:r>
              <a:rPr lang="en-US" sz="2800" b="1" dirty="0" smtClean="0"/>
              <a:t>the </a:t>
            </a:r>
            <a:r>
              <a:rPr lang="en-US" sz="2800" b="1" dirty="0"/>
              <a:t>next "current node" and continue from step </a:t>
            </a:r>
            <a:r>
              <a:rPr lang="en-US" sz="2800" b="1" dirty="0" smtClean="0"/>
              <a:t>2.</a:t>
            </a:r>
          </a:p>
          <a:p>
            <a:pPr marL="347663" indent="-347663">
              <a:spcAft>
                <a:spcPts val="600"/>
              </a:spcAft>
              <a:buClr>
                <a:srgbClr val="0070C0"/>
              </a:buClr>
              <a:buSzPct val="100000"/>
              <a:buFont typeface="+mj-lt"/>
              <a:buAutoNum type="arabicPeriod"/>
            </a:pPr>
            <a:r>
              <a:rPr lang="en-US" sz="2800" dirty="0" smtClean="0"/>
              <a:t>Once all nodes are marked as visited, finish.</a:t>
            </a:r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+mn-lt"/>
              </a:rPr>
              <a:t>Dijkstra’s</a:t>
            </a:r>
            <a:r>
              <a:rPr lang="en-US" dirty="0">
                <a:latin typeface="+mn-lt"/>
              </a:rPr>
              <a:t>  </a:t>
            </a:r>
            <a:r>
              <a:rPr lang="en-US" dirty="0" smtClean="0">
                <a:latin typeface="+mn-lt"/>
              </a:rPr>
              <a:t>algorithm 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5257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80999" y="1066800"/>
            <a:ext cx="8557727" cy="928255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 smtClean="0"/>
              <a:t>A simple synthetic network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Dijkstra’s</a:t>
            </a:r>
            <a:r>
              <a:rPr lang="en-US" dirty="0"/>
              <a:t>  algorithm </a:t>
            </a:r>
          </a:p>
        </p:txBody>
      </p:sp>
      <p:sp>
        <p:nvSpPr>
          <p:cNvPr id="97" name="Oval 7"/>
          <p:cNvSpPr>
            <a:spLocks noChangeArrowheads="1"/>
          </p:cNvSpPr>
          <p:nvPr/>
        </p:nvSpPr>
        <p:spPr bwMode="auto">
          <a:xfrm>
            <a:off x="5197761" y="2528452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B</a:t>
            </a:r>
            <a:endParaRPr kumimoji="0" lang="en-US" sz="2400" b="1" dirty="0"/>
          </a:p>
        </p:txBody>
      </p:sp>
      <p:sp>
        <p:nvSpPr>
          <p:cNvPr id="98" name="Oval 7"/>
          <p:cNvSpPr>
            <a:spLocks noChangeArrowheads="1"/>
          </p:cNvSpPr>
          <p:nvPr/>
        </p:nvSpPr>
        <p:spPr bwMode="auto">
          <a:xfrm>
            <a:off x="5197761" y="3927764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C</a:t>
            </a:r>
            <a:endParaRPr kumimoji="0" lang="en-US" sz="2400" b="1" dirty="0"/>
          </a:p>
        </p:txBody>
      </p:sp>
      <p:sp>
        <p:nvSpPr>
          <p:cNvPr id="99" name="Oval 7"/>
          <p:cNvSpPr>
            <a:spLocks noChangeArrowheads="1"/>
          </p:cNvSpPr>
          <p:nvPr/>
        </p:nvSpPr>
        <p:spPr bwMode="auto">
          <a:xfrm>
            <a:off x="4085932" y="3228108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A</a:t>
            </a:r>
            <a:endParaRPr kumimoji="0" lang="en-US" sz="2400" b="1" dirty="0"/>
          </a:p>
        </p:txBody>
      </p:sp>
      <p:sp>
        <p:nvSpPr>
          <p:cNvPr id="100" name="Oval 7"/>
          <p:cNvSpPr>
            <a:spLocks noChangeArrowheads="1"/>
          </p:cNvSpPr>
          <p:nvPr/>
        </p:nvSpPr>
        <p:spPr bwMode="auto">
          <a:xfrm>
            <a:off x="6856841" y="2528452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D</a:t>
            </a:r>
            <a:endParaRPr kumimoji="0" lang="en-US" sz="2400" b="1" dirty="0"/>
          </a:p>
        </p:txBody>
      </p:sp>
      <p:sp>
        <p:nvSpPr>
          <p:cNvPr id="101" name="Oval 7"/>
          <p:cNvSpPr>
            <a:spLocks noChangeArrowheads="1"/>
          </p:cNvSpPr>
          <p:nvPr/>
        </p:nvSpPr>
        <p:spPr bwMode="auto">
          <a:xfrm>
            <a:off x="6856841" y="3927764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E</a:t>
            </a:r>
            <a:endParaRPr kumimoji="0" lang="en-US" sz="2400" b="1" dirty="0"/>
          </a:p>
        </p:txBody>
      </p:sp>
      <p:sp>
        <p:nvSpPr>
          <p:cNvPr id="102" name="Oval 7"/>
          <p:cNvSpPr>
            <a:spLocks noChangeArrowheads="1"/>
          </p:cNvSpPr>
          <p:nvPr/>
        </p:nvSpPr>
        <p:spPr bwMode="auto">
          <a:xfrm>
            <a:off x="8041404" y="3228107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F</a:t>
            </a:r>
            <a:endParaRPr kumimoji="0" lang="en-US" sz="2400" b="1" dirty="0"/>
          </a:p>
        </p:txBody>
      </p:sp>
      <p:cxnSp>
        <p:nvCxnSpPr>
          <p:cNvPr id="103" name="Straight Arrow Connector 102"/>
          <p:cNvCxnSpPr>
            <a:stCxn id="99" idx="0"/>
            <a:endCxn id="97" idx="2"/>
          </p:cNvCxnSpPr>
          <p:nvPr/>
        </p:nvCxnSpPr>
        <p:spPr>
          <a:xfrm rot="5400000" flipH="1" flipV="1">
            <a:off x="4481942" y="2512289"/>
            <a:ext cx="509733" cy="921906"/>
          </a:xfrm>
          <a:prstGeom prst="curvedConnector2">
            <a:avLst/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2"/>
          <p:cNvCxnSpPr>
            <a:stCxn id="97" idx="2"/>
            <a:endCxn id="98" idx="2"/>
          </p:cNvCxnSpPr>
          <p:nvPr/>
        </p:nvCxnSpPr>
        <p:spPr>
          <a:xfrm rot="10800000" flipV="1">
            <a:off x="5197761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2"/>
          <p:cNvCxnSpPr>
            <a:stCxn id="97" idx="7"/>
            <a:endCxn id="100" idx="1"/>
          </p:cNvCxnSpPr>
          <p:nvPr/>
        </p:nvCxnSpPr>
        <p:spPr>
          <a:xfrm rot="5400000" flipH="1" flipV="1">
            <a:off x="6217223" y="1888835"/>
            <a:ext cx="12700" cy="1390489"/>
          </a:xfrm>
          <a:prstGeom prst="curvedConnector3">
            <a:avLst>
              <a:gd name="adj1" fmla="val 2238008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2"/>
          <p:cNvCxnSpPr>
            <a:stCxn id="98" idx="6"/>
            <a:endCxn id="97" idx="6"/>
          </p:cNvCxnSpPr>
          <p:nvPr/>
        </p:nvCxnSpPr>
        <p:spPr>
          <a:xfrm flipV="1">
            <a:off x="5577606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2"/>
          <p:cNvCxnSpPr>
            <a:stCxn id="99" idx="4"/>
            <a:endCxn id="98" idx="2"/>
          </p:cNvCxnSpPr>
          <p:nvPr/>
        </p:nvCxnSpPr>
        <p:spPr>
          <a:xfrm rot="16200000" flipH="1">
            <a:off x="4481941" y="3401867"/>
            <a:ext cx="509734" cy="921906"/>
          </a:xfrm>
          <a:prstGeom prst="curvedConnector2">
            <a:avLst/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02"/>
          <p:cNvCxnSpPr>
            <a:stCxn id="98" idx="5"/>
            <a:endCxn id="101" idx="3"/>
          </p:cNvCxnSpPr>
          <p:nvPr/>
        </p:nvCxnSpPr>
        <p:spPr>
          <a:xfrm rot="16200000" flipH="1">
            <a:off x="6217223" y="3556737"/>
            <a:ext cx="12700" cy="1390489"/>
          </a:xfrm>
          <a:prstGeom prst="curvedConnector3">
            <a:avLst>
              <a:gd name="adj1" fmla="val 2238008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02"/>
          <p:cNvCxnSpPr>
            <a:stCxn id="101" idx="6"/>
            <a:endCxn id="100" idx="6"/>
          </p:cNvCxnSpPr>
          <p:nvPr/>
        </p:nvCxnSpPr>
        <p:spPr>
          <a:xfrm flipV="1">
            <a:off x="7236686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02"/>
          <p:cNvCxnSpPr>
            <a:stCxn id="100" idx="2"/>
            <a:endCxn id="101" idx="2"/>
          </p:cNvCxnSpPr>
          <p:nvPr/>
        </p:nvCxnSpPr>
        <p:spPr>
          <a:xfrm rot="10800000" flipV="1">
            <a:off x="6856841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02"/>
          <p:cNvCxnSpPr>
            <a:stCxn id="100" idx="6"/>
            <a:endCxn id="102" idx="0"/>
          </p:cNvCxnSpPr>
          <p:nvPr/>
        </p:nvCxnSpPr>
        <p:spPr>
          <a:xfrm>
            <a:off x="7236686" y="2718375"/>
            <a:ext cx="994641" cy="509732"/>
          </a:xfrm>
          <a:prstGeom prst="curvedConnector2">
            <a:avLst/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02"/>
          <p:cNvCxnSpPr>
            <a:stCxn id="101" idx="6"/>
            <a:endCxn id="102" idx="4"/>
          </p:cNvCxnSpPr>
          <p:nvPr/>
        </p:nvCxnSpPr>
        <p:spPr>
          <a:xfrm flipV="1">
            <a:off x="7236686" y="3607952"/>
            <a:ext cx="994641" cy="509735"/>
          </a:xfrm>
          <a:prstGeom prst="curvedConnector2">
            <a:avLst/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02"/>
          <p:cNvCxnSpPr>
            <a:stCxn id="98" idx="6"/>
            <a:endCxn id="100" idx="2"/>
          </p:cNvCxnSpPr>
          <p:nvPr/>
        </p:nvCxnSpPr>
        <p:spPr>
          <a:xfrm flipV="1">
            <a:off x="5577606" y="2718375"/>
            <a:ext cx="1279235" cy="1399312"/>
          </a:xfrm>
          <a:prstGeom prst="curvedConnector3">
            <a:avLst>
              <a:gd name="adj1" fmla="val 5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7" name="TextBox 3096"/>
          <p:cNvSpPr txBox="1"/>
          <p:nvPr/>
        </p:nvSpPr>
        <p:spPr>
          <a:xfrm>
            <a:off x="4318104" y="25686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157" name="TextBox 156"/>
          <p:cNvSpPr txBox="1"/>
          <p:nvPr/>
        </p:nvSpPr>
        <p:spPr>
          <a:xfrm>
            <a:off x="6165378" y="32386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58" name="TextBox 157"/>
          <p:cNvSpPr txBox="1"/>
          <p:nvPr/>
        </p:nvSpPr>
        <p:spPr>
          <a:xfrm>
            <a:off x="4908775" y="3228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59" name="TextBox 158"/>
          <p:cNvSpPr txBox="1"/>
          <p:nvPr/>
        </p:nvSpPr>
        <p:spPr>
          <a:xfrm>
            <a:off x="4351694" y="3889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60" name="TextBox 159"/>
          <p:cNvSpPr txBox="1"/>
          <p:nvPr/>
        </p:nvSpPr>
        <p:spPr>
          <a:xfrm>
            <a:off x="5765996" y="3228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622617" y="32386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7434629" y="3228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6072730" y="19694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066380" y="45024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7585059" y="396917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12</a:t>
            </a:r>
            <a:endParaRPr lang="en-US" b="1" dirty="0"/>
          </a:p>
        </p:txBody>
      </p:sp>
      <p:sp>
        <p:nvSpPr>
          <p:cNvPr id="166" name="TextBox 165"/>
          <p:cNvSpPr txBox="1"/>
          <p:nvPr/>
        </p:nvSpPr>
        <p:spPr>
          <a:xfrm>
            <a:off x="7637498" y="25076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269002" y="4608080"/>
            <a:ext cx="3528296" cy="18985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marL="114300" indent="-114300">
              <a:buClr>
                <a:srgbClr val="0070C0"/>
              </a:buClr>
              <a:buSzPct val="100000"/>
              <a:buFont typeface="+mj-lt"/>
              <a:buAutoNum type="arabicPeriod"/>
            </a:pPr>
            <a:r>
              <a:rPr lang="en-US" sz="1000" dirty="0" smtClean="0"/>
              <a:t>Initialize:</a:t>
            </a:r>
          </a:p>
          <a:p>
            <a:pPr marL="290513" lvl="2" indent="-176213">
              <a:buClr>
                <a:srgbClr val="0070C0"/>
              </a:buClr>
              <a:buSzPct val="100000"/>
              <a:buFont typeface="+mj-lt"/>
              <a:buAutoNum type="romanLcPeriod"/>
            </a:pPr>
            <a:r>
              <a:rPr lang="en-US" sz="1000" dirty="0" smtClean="0"/>
              <a:t>Assign a </a:t>
            </a:r>
            <a:r>
              <a:rPr lang="en-US" sz="1000" dirty="0"/>
              <a:t>distance </a:t>
            </a:r>
            <a:r>
              <a:rPr lang="en-US" sz="1000" dirty="0" smtClean="0"/>
              <a:t>value, D, to each node. </a:t>
            </a:r>
            <a:br>
              <a:rPr lang="en-US" sz="1000" dirty="0" smtClean="0"/>
            </a:br>
            <a:r>
              <a:rPr lang="en-US" sz="1000" dirty="0" smtClean="0"/>
              <a:t>Set D to zero </a:t>
            </a:r>
            <a:r>
              <a:rPr lang="en-US" sz="1000" dirty="0"/>
              <a:t>for </a:t>
            </a:r>
            <a:r>
              <a:rPr lang="en-US" sz="1000" i="1" dirty="0" smtClean="0"/>
              <a:t>start</a:t>
            </a:r>
            <a:r>
              <a:rPr lang="en-US" sz="1000" dirty="0" smtClean="0"/>
              <a:t> node </a:t>
            </a:r>
            <a:r>
              <a:rPr lang="en-US" sz="1000" dirty="0"/>
              <a:t>and to infinity for all </a:t>
            </a:r>
            <a:r>
              <a:rPr lang="en-US" sz="1000" dirty="0" smtClean="0"/>
              <a:t>others.</a:t>
            </a:r>
            <a:endParaRPr lang="en-US" sz="1000" dirty="0"/>
          </a:p>
          <a:p>
            <a:pPr marL="290513" lvl="2" indent="-176213">
              <a:buClr>
                <a:srgbClr val="0070C0"/>
              </a:buClr>
              <a:buSzPct val="100000"/>
              <a:buFont typeface="+mj-lt"/>
              <a:buAutoNum type="romanLcPeriod"/>
            </a:pPr>
            <a:r>
              <a:rPr lang="en-US" sz="1000" dirty="0"/>
              <a:t>Mark all nodes as unvisited. </a:t>
            </a:r>
            <a:endParaRPr lang="en-US" sz="1000" dirty="0" smtClean="0"/>
          </a:p>
          <a:p>
            <a:pPr marL="290513" lvl="2" indent="-176213">
              <a:buClr>
                <a:srgbClr val="0070C0"/>
              </a:buClr>
              <a:buSzPct val="100000"/>
              <a:buFont typeface="+mj-lt"/>
              <a:buAutoNum type="romanLcPeriod"/>
            </a:pPr>
            <a:r>
              <a:rPr lang="en-US" sz="1000" dirty="0" smtClean="0"/>
              <a:t>Set </a:t>
            </a:r>
            <a:r>
              <a:rPr lang="en-US" sz="1000" i="1" dirty="0" smtClean="0"/>
              <a:t>start</a:t>
            </a:r>
            <a:r>
              <a:rPr lang="en-US" sz="1000" dirty="0" smtClean="0"/>
              <a:t> </a:t>
            </a:r>
            <a:r>
              <a:rPr lang="en-US" sz="1000" dirty="0"/>
              <a:t>node as </a:t>
            </a:r>
            <a:r>
              <a:rPr lang="en-US" sz="1000" dirty="0" smtClean="0"/>
              <a:t>current node.</a:t>
            </a:r>
            <a:endParaRPr lang="en-US" sz="1000" dirty="0"/>
          </a:p>
          <a:p>
            <a:pPr marL="114300" indent="-114300">
              <a:buClr>
                <a:srgbClr val="0070C0"/>
              </a:buClr>
              <a:buSzPct val="100000"/>
              <a:buFont typeface="+mj-lt"/>
              <a:buAutoNum type="arabicPeriod"/>
            </a:pPr>
            <a:r>
              <a:rPr lang="en-US" sz="1000" dirty="0" smtClean="0"/>
              <a:t>For each of the current node’s unvisited neighbors:</a:t>
            </a:r>
          </a:p>
          <a:p>
            <a:pPr marL="290513" lvl="2" indent="-176213">
              <a:buClr>
                <a:srgbClr val="0070C0"/>
              </a:buClr>
              <a:buSzPct val="100000"/>
              <a:buFont typeface="+mj-lt"/>
              <a:buAutoNum type="romanLcPeriod"/>
            </a:pPr>
            <a:r>
              <a:rPr lang="en-US" sz="1000" dirty="0" smtClean="0"/>
              <a:t>Calculate tentative distance, D</a:t>
            </a:r>
            <a:r>
              <a:rPr lang="en-US" sz="1000" baseline="30000" dirty="0" smtClean="0"/>
              <a:t>t</a:t>
            </a:r>
            <a:r>
              <a:rPr lang="en-US" sz="1000" dirty="0" smtClean="0"/>
              <a:t>, through current node.</a:t>
            </a:r>
          </a:p>
          <a:p>
            <a:pPr marL="290513" lvl="2" indent="-176213">
              <a:buClr>
                <a:srgbClr val="0070C0"/>
              </a:buClr>
              <a:buSzPct val="100000"/>
              <a:buFont typeface="+mj-lt"/>
              <a:buAutoNum type="romanLcPeriod"/>
            </a:pPr>
            <a:r>
              <a:rPr lang="en-US" sz="1000" dirty="0" smtClean="0"/>
              <a:t>If </a:t>
            </a:r>
            <a:r>
              <a:rPr lang="en-US" sz="1000" dirty="0"/>
              <a:t>D</a:t>
            </a:r>
            <a:r>
              <a:rPr lang="en-US" sz="1000" baseline="30000" dirty="0"/>
              <a:t>t </a:t>
            </a:r>
            <a:r>
              <a:rPr lang="en-US" sz="1000" dirty="0" smtClean="0"/>
              <a:t> smaller than D (previously </a:t>
            </a:r>
            <a:r>
              <a:rPr lang="en-US" sz="1000" dirty="0"/>
              <a:t>recorded </a:t>
            </a:r>
            <a:r>
              <a:rPr lang="en-US" sz="1000" dirty="0" smtClean="0"/>
              <a:t>distance): D</a:t>
            </a:r>
            <a:r>
              <a:rPr lang="en-US" sz="1000" dirty="0" smtClean="0">
                <a:sym typeface="Wingdings" pitchFamily="2" charset="2"/>
              </a:rPr>
              <a:t> </a:t>
            </a:r>
            <a:r>
              <a:rPr lang="en-US" sz="1000" dirty="0" smtClean="0"/>
              <a:t>D</a:t>
            </a:r>
            <a:r>
              <a:rPr lang="en-US" sz="1000" baseline="30000" dirty="0" smtClean="0"/>
              <a:t>t</a:t>
            </a:r>
            <a:endParaRPr lang="en-US" sz="1000" dirty="0" smtClean="0"/>
          </a:p>
          <a:p>
            <a:pPr marL="290513" lvl="2" indent="-176213">
              <a:buClr>
                <a:srgbClr val="0070C0"/>
              </a:buClr>
              <a:buSzPct val="100000"/>
              <a:buFont typeface="+mj-lt"/>
              <a:buAutoNum type="romanLcPeriod"/>
            </a:pPr>
            <a:r>
              <a:rPr lang="en-US" sz="1000" dirty="0" smtClean="0"/>
              <a:t>Mark current node as visited (note: shortest dist. found). </a:t>
            </a:r>
            <a:endParaRPr lang="en-US" sz="1000" dirty="0"/>
          </a:p>
          <a:p>
            <a:pPr marL="114300" indent="-114300">
              <a:buClr>
                <a:srgbClr val="0070C0"/>
              </a:buClr>
              <a:buSzPct val="100000"/>
              <a:buFont typeface="+mj-lt"/>
              <a:buAutoNum type="arabicPeriod"/>
            </a:pPr>
            <a:r>
              <a:rPr lang="en-US" sz="1000" dirty="0" smtClean="0"/>
              <a:t>Set </a:t>
            </a:r>
            <a:r>
              <a:rPr lang="en-US" sz="1000" dirty="0"/>
              <a:t>the unvisited node with the smallest </a:t>
            </a:r>
            <a:r>
              <a:rPr lang="en-US" sz="1000" dirty="0" smtClean="0"/>
              <a:t>distance as </a:t>
            </a:r>
            <a:br>
              <a:rPr lang="en-US" sz="1000" dirty="0" smtClean="0"/>
            </a:br>
            <a:r>
              <a:rPr lang="en-US" sz="1000" dirty="0" smtClean="0"/>
              <a:t>the </a:t>
            </a:r>
            <a:r>
              <a:rPr lang="en-US" sz="1000" dirty="0"/>
              <a:t>next "current node" and continue from step </a:t>
            </a:r>
            <a:r>
              <a:rPr lang="en-US" sz="1000" dirty="0" smtClean="0"/>
              <a:t>2.</a:t>
            </a:r>
          </a:p>
          <a:p>
            <a:pPr marL="114300" indent="-114300">
              <a:buClr>
                <a:srgbClr val="0070C0"/>
              </a:buClr>
              <a:buSzPct val="100000"/>
              <a:buFont typeface="+mj-lt"/>
              <a:buAutoNum type="arabicPeriod"/>
            </a:pPr>
            <a:r>
              <a:rPr lang="en-US" sz="1000" dirty="0" smtClean="0"/>
              <a:t>Once all nodes are marked as visited, finish.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262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80999" y="1066800"/>
            <a:ext cx="8557727" cy="928255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 smtClean="0"/>
              <a:t>Initialization</a:t>
            </a:r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 smtClean="0"/>
              <a:t>Mark A (start) as current node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Dijkstra’s</a:t>
            </a:r>
            <a:r>
              <a:rPr lang="en-US" dirty="0"/>
              <a:t>  algorithm </a:t>
            </a:r>
          </a:p>
        </p:txBody>
      </p:sp>
      <p:sp>
        <p:nvSpPr>
          <p:cNvPr id="97" name="Oval 7"/>
          <p:cNvSpPr>
            <a:spLocks noChangeArrowheads="1"/>
          </p:cNvSpPr>
          <p:nvPr/>
        </p:nvSpPr>
        <p:spPr bwMode="auto">
          <a:xfrm>
            <a:off x="5197761" y="2528452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B</a:t>
            </a:r>
            <a:endParaRPr kumimoji="0" lang="en-US" sz="2400" b="1" dirty="0"/>
          </a:p>
        </p:txBody>
      </p:sp>
      <p:sp>
        <p:nvSpPr>
          <p:cNvPr id="98" name="Oval 7"/>
          <p:cNvSpPr>
            <a:spLocks noChangeArrowheads="1"/>
          </p:cNvSpPr>
          <p:nvPr/>
        </p:nvSpPr>
        <p:spPr bwMode="auto">
          <a:xfrm>
            <a:off x="5197761" y="3927764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C</a:t>
            </a:r>
            <a:endParaRPr kumimoji="0" lang="en-US" sz="2400" b="1" dirty="0"/>
          </a:p>
        </p:txBody>
      </p:sp>
      <p:sp>
        <p:nvSpPr>
          <p:cNvPr id="99" name="Oval 7"/>
          <p:cNvSpPr>
            <a:spLocks noChangeArrowheads="1"/>
          </p:cNvSpPr>
          <p:nvPr/>
        </p:nvSpPr>
        <p:spPr bwMode="auto">
          <a:xfrm>
            <a:off x="4085932" y="3228108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A</a:t>
            </a:r>
            <a:endParaRPr kumimoji="0" lang="en-US" sz="2400" b="1" dirty="0"/>
          </a:p>
        </p:txBody>
      </p:sp>
      <p:sp>
        <p:nvSpPr>
          <p:cNvPr id="100" name="Oval 7"/>
          <p:cNvSpPr>
            <a:spLocks noChangeArrowheads="1"/>
          </p:cNvSpPr>
          <p:nvPr/>
        </p:nvSpPr>
        <p:spPr bwMode="auto">
          <a:xfrm>
            <a:off x="6856841" y="2528452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D</a:t>
            </a:r>
            <a:endParaRPr kumimoji="0" lang="en-US" sz="2400" b="1" dirty="0"/>
          </a:p>
        </p:txBody>
      </p:sp>
      <p:sp>
        <p:nvSpPr>
          <p:cNvPr id="101" name="Oval 7"/>
          <p:cNvSpPr>
            <a:spLocks noChangeArrowheads="1"/>
          </p:cNvSpPr>
          <p:nvPr/>
        </p:nvSpPr>
        <p:spPr bwMode="auto">
          <a:xfrm>
            <a:off x="6856841" y="3927764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E</a:t>
            </a:r>
            <a:endParaRPr kumimoji="0" lang="en-US" sz="2400" b="1" dirty="0"/>
          </a:p>
        </p:txBody>
      </p:sp>
      <p:sp>
        <p:nvSpPr>
          <p:cNvPr id="102" name="Oval 7"/>
          <p:cNvSpPr>
            <a:spLocks noChangeArrowheads="1"/>
          </p:cNvSpPr>
          <p:nvPr/>
        </p:nvSpPr>
        <p:spPr bwMode="auto">
          <a:xfrm>
            <a:off x="8041404" y="3228107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F</a:t>
            </a:r>
            <a:endParaRPr kumimoji="0" lang="en-US" sz="2400" b="1" dirty="0"/>
          </a:p>
        </p:txBody>
      </p:sp>
      <p:cxnSp>
        <p:nvCxnSpPr>
          <p:cNvPr id="103" name="Straight Arrow Connector 102"/>
          <p:cNvCxnSpPr>
            <a:stCxn id="99" idx="0"/>
            <a:endCxn id="97" idx="2"/>
          </p:cNvCxnSpPr>
          <p:nvPr/>
        </p:nvCxnSpPr>
        <p:spPr>
          <a:xfrm rot="5400000" flipH="1" flipV="1">
            <a:off x="4481942" y="2512289"/>
            <a:ext cx="509733" cy="921906"/>
          </a:xfrm>
          <a:prstGeom prst="curvedConnector2">
            <a:avLst/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2"/>
          <p:cNvCxnSpPr>
            <a:stCxn id="97" idx="2"/>
            <a:endCxn id="98" idx="2"/>
          </p:cNvCxnSpPr>
          <p:nvPr/>
        </p:nvCxnSpPr>
        <p:spPr>
          <a:xfrm rot="10800000" flipV="1">
            <a:off x="5197761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2"/>
          <p:cNvCxnSpPr>
            <a:stCxn id="97" idx="7"/>
            <a:endCxn id="100" idx="1"/>
          </p:cNvCxnSpPr>
          <p:nvPr/>
        </p:nvCxnSpPr>
        <p:spPr>
          <a:xfrm rot="5400000" flipH="1" flipV="1">
            <a:off x="6217223" y="1888835"/>
            <a:ext cx="12700" cy="1390489"/>
          </a:xfrm>
          <a:prstGeom prst="curvedConnector3">
            <a:avLst>
              <a:gd name="adj1" fmla="val 2238008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2"/>
          <p:cNvCxnSpPr>
            <a:stCxn id="98" idx="6"/>
            <a:endCxn id="97" idx="6"/>
          </p:cNvCxnSpPr>
          <p:nvPr/>
        </p:nvCxnSpPr>
        <p:spPr>
          <a:xfrm flipV="1">
            <a:off x="5577606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2"/>
          <p:cNvCxnSpPr>
            <a:stCxn id="99" idx="4"/>
            <a:endCxn id="98" idx="2"/>
          </p:cNvCxnSpPr>
          <p:nvPr/>
        </p:nvCxnSpPr>
        <p:spPr>
          <a:xfrm rot="16200000" flipH="1">
            <a:off x="4481941" y="3401867"/>
            <a:ext cx="509734" cy="921906"/>
          </a:xfrm>
          <a:prstGeom prst="curvedConnector2">
            <a:avLst/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02"/>
          <p:cNvCxnSpPr>
            <a:stCxn id="98" idx="5"/>
            <a:endCxn id="101" idx="3"/>
          </p:cNvCxnSpPr>
          <p:nvPr/>
        </p:nvCxnSpPr>
        <p:spPr>
          <a:xfrm rot="16200000" flipH="1">
            <a:off x="6217223" y="3556737"/>
            <a:ext cx="12700" cy="1390489"/>
          </a:xfrm>
          <a:prstGeom prst="curvedConnector3">
            <a:avLst>
              <a:gd name="adj1" fmla="val 2238008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02"/>
          <p:cNvCxnSpPr>
            <a:stCxn id="101" idx="6"/>
            <a:endCxn id="100" idx="6"/>
          </p:cNvCxnSpPr>
          <p:nvPr/>
        </p:nvCxnSpPr>
        <p:spPr>
          <a:xfrm flipV="1">
            <a:off x="7236686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02"/>
          <p:cNvCxnSpPr>
            <a:stCxn id="100" idx="2"/>
            <a:endCxn id="101" idx="2"/>
          </p:cNvCxnSpPr>
          <p:nvPr/>
        </p:nvCxnSpPr>
        <p:spPr>
          <a:xfrm rot="10800000" flipV="1">
            <a:off x="6856841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02"/>
          <p:cNvCxnSpPr>
            <a:stCxn id="100" idx="6"/>
            <a:endCxn id="102" idx="0"/>
          </p:cNvCxnSpPr>
          <p:nvPr/>
        </p:nvCxnSpPr>
        <p:spPr>
          <a:xfrm>
            <a:off x="7236686" y="2718375"/>
            <a:ext cx="994641" cy="509732"/>
          </a:xfrm>
          <a:prstGeom prst="curvedConnector2">
            <a:avLst/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02"/>
          <p:cNvCxnSpPr>
            <a:stCxn id="101" idx="6"/>
            <a:endCxn id="102" idx="4"/>
          </p:cNvCxnSpPr>
          <p:nvPr/>
        </p:nvCxnSpPr>
        <p:spPr>
          <a:xfrm flipV="1">
            <a:off x="7236686" y="3607952"/>
            <a:ext cx="994641" cy="509735"/>
          </a:xfrm>
          <a:prstGeom prst="curvedConnector2">
            <a:avLst/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02"/>
          <p:cNvCxnSpPr>
            <a:stCxn id="98" idx="6"/>
            <a:endCxn id="100" idx="2"/>
          </p:cNvCxnSpPr>
          <p:nvPr/>
        </p:nvCxnSpPr>
        <p:spPr>
          <a:xfrm flipV="1">
            <a:off x="5577606" y="2718375"/>
            <a:ext cx="1279235" cy="1399312"/>
          </a:xfrm>
          <a:prstGeom prst="curvedConnector3">
            <a:avLst>
              <a:gd name="adj1" fmla="val 5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7" name="TextBox 3096"/>
          <p:cNvSpPr txBox="1"/>
          <p:nvPr/>
        </p:nvSpPr>
        <p:spPr>
          <a:xfrm>
            <a:off x="4318104" y="25686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157" name="TextBox 156"/>
          <p:cNvSpPr txBox="1"/>
          <p:nvPr/>
        </p:nvSpPr>
        <p:spPr>
          <a:xfrm>
            <a:off x="6165378" y="32386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58" name="TextBox 157"/>
          <p:cNvSpPr txBox="1"/>
          <p:nvPr/>
        </p:nvSpPr>
        <p:spPr>
          <a:xfrm>
            <a:off x="4908775" y="3228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59" name="TextBox 158"/>
          <p:cNvSpPr txBox="1"/>
          <p:nvPr/>
        </p:nvSpPr>
        <p:spPr>
          <a:xfrm>
            <a:off x="4351694" y="3889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60" name="TextBox 159"/>
          <p:cNvSpPr txBox="1"/>
          <p:nvPr/>
        </p:nvSpPr>
        <p:spPr>
          <a:xfrm>
            <a:off x="5765996" y="3228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622617" y="32386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7434629" y="3228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6072730" y="19694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066380" y="45024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7585059" y="396917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12</a:t>
            </a:r>
            <a:endParaRPr lang="en-US" b="1" dirty="0"/>
          </a:p>
        </p:txBody>
      </p:sp>
      <p:sp>
        <p:nvSpPr>
          <p:cNvPr id="166" name="TextBox 165"/>
          <p:cNvSpPr txBox="1"/>
          <p:nvPr/>
        </p:nvSpPr>
        <p:spPr>
          <a:xfrm>
            <a:off x="7637498" y="25076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2" name="Oval 1"/>
          <p:cNvSpPr/>
          <p:nvPr/>
        </p:nvSpPr>
        <p:spPr>
          <a:xfrm>
            <a:off x="4021278" y="3168710"/>
            <a:ext cx="509154" cy="509154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687018" y="3576657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0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94231" y="4258332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∞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126937" y="3677864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∞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804771" y="2230139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∞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832017" y="4276436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∞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846747" y="2255908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∞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942646"/>
              </p:ext>
            </p:extLst>
          </p:nvPr>
        </p:nvGraphicFramePr>
        <p:xfrm>
          <a:off x="380999" y="2264680"/>
          <a:ext cx="2853492" cy="2773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75582"/>
                <a:gridCol w="475582"/>
                <a:gridCol w="475582"/>
                <a:gridCol w="475582"/>
                <a:gridCol w="475582"/>
                <a:gridCol w="47558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A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B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C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D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F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0" name="Oval 39"/>
          <p:cNvSpPr/>
          <p:nvPr/>
        </p:nvSpPr>
        <p:spPr>
          <a:xfrm>
            <a:off x="349826" y="2199983"/>
            <a:ext cx="509154" cy="509154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2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80999" y="1066800"/>
            <a:ext cx="8557727" cy="928255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 smtClean="0"/>
              <a:t>Check unvisited neighbors of A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Dijkstra’s</a:t>
            </a:r>
            <a:r>
              <a:rPr lang="en-US" dirty="0"/>
              <a:t>  algorithm </a:t>
            </a:r>
          </a:p>
        </p:txBody>
      </p:sp>
      <p:sp>
        <p:nvSpPr>
          <p:cNvPr id="97" name="Oval 7"/>
          <p:cNvSpPr>
            <a:spLocks noChangeArrowheads="1"/>
          </p:cNvSpPr>
          <p:nvPr/>
        </p:nvSpPr>
        <p:spPr bwMode="auto">
          <a:xfrm>
            <a:off x="5197761" y="2528452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B</a:t>
            </a:r>
            <a:endParaRPr kumimoji="0" lang="en-US" sz="2400" b="1" dirty="0"/>
          </a:p>
        </p:txBody>
      </p:sp>
      <p:sp>
        <p:nvSpPr>
          <p:cNvPr id="98" name="Oval 7"/>
          <p:cNvSpPr>
            <a:spLocks noChangeArrowheads="1"/>
          </p:cNvSpPr>
          <p:nvPr/>
        </p:nvSpPr>
        <p:spPr bwMode="auto">
          <a:xfrm>
            <a:off x="5197761" y="3927764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C</a:t>
            </a:r>
            <a:endParaRPr kumimoji="0" lang="en-US" sz="2400" b="1" dirty="0"/>
          </a:p>
        </p:txBody>
      </p:sp>
      <p:sp>
        <p:nvSpPr>
          <p:cNvPr id="99" name="Oval 7"/>
          <p:cNvSpPr>
            <a:spLocks noChangeArrowheads="1"/>
          </p:cNvSpPr>
          <p:nvPr/>
        </p:nvSpPr>
        <p:spPr bwMode="auto">
          <a:xfrm>
            <a:off x="4085932" y="3228108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A</a:t>
            </a:r>
            <a:endParaRPr kumimoji="0" lang="en-US" sz="2400" b="1" dirty="0"/>
          </a:p>
        </p:txBody>
      </p:sp>
      <p:sp>
        <p:nvSpPr>
          <p:cNvPr id="100" name="Oval 7"/>
          <p:cNvSpPr>
            <a:spLocks noChangeArrowheads="1"/>
          </p:cNvSpPr>
          <p:nvPr/>
        </p:nvSpPr>
        <p:spPr bwMode="auto">
          <a:xfrm>
            <a:off x="6856841" y="2528452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D</a:t>
            </a:r>
            <a:endParaRPr kumimoji="0" lang="en-US" sz="2400" b="1" dirty="0"/>
          </a:p>
        </p:txBody>
      </p:sp>
      <p:sp>
        <p:nvSpPr>
          <p:cNvPr id="101" name="Oval 7"/>
          <p:cNvSpPr>
            <a:spLocks noChangeArrowheads="1"/>
          </p:cNvSpPr>
          <p:nvPr/>
        </p:nvSpPr>
        <p:spPr bwMode="auto">
          <a:xfrm>
            <a:off x="6856841" y="3927764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E</a:t>
            </a:r>
            <a:endParaRPr kumimoji="0" lang="en-US" sz="2400" b="1" dirty="0"/>
          </a:p>
        </p:txBody>
      </p:sp>
      <p:sp>
        <p:nvSpPr>
          <p:cNvPr id="102" name="Oval 7"/>
          <p:cNvSpPr>
            <a:spLocks noChangeArrowheads="1"/>
          </p:cNvSpPr>
          <p:nvPr/>
        </p:nvSpPr>
        <p:spPr bwMode="auto">
          <a:xfrm>
            <a:off x="8041404" y="3228107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F</a:t>
            </a:r>
            <a:endParaRPr kumimoji="0" lang="en-US" sz="2400" b="1" dirty="0"/>
          </a:p>
        </p:txBody>
      </p:sp>
      <p:cxnSp>
        <p:nvCxnSpPr>
          <p:cNvPr id="103" name="Straight Arrow Connector 102"/>
          <p:cNvCxnSpPr>
            <a:stCxn id="99" idx="0"/>
            <a:endCxn id="97" idx="2"/>
          </p:cNvCxnSpPr>
          <p:nvPr/>
        </p:nvCxnSpPr>
        <p:spPr>
          <a:xfrm rot="5400000" flipH="1" flipV="1">
            <a:off x="4481942" y="2512289"/>
            <a:ext cx="509733" cy="921906"/>
          </a:xfrm>
          <a:prstGeom prst="curvedConnector2">
            <a:avLst/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2"/>
          <p:cNvCxnSpPr>
            <a:stCxn id="97" idx="2"/>
            <a:endCxn id="98" idx="2"/>
          </p:cNvCxnSpPr>
          <p:nvPr/>
        </p:nvCxnSpPr>
        <p:spPr>
          <a:xfrm rot="10800000" flipV="1">
            <a:off x="5197761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2"/>
          <p:cNvCxnSpPr>
            <a:stCxn id="97" idx="7"/>
            <a:endCxn id="100" idx="1"/>
          </p:cNvCxnSpPr>
          <p:nvPr/>
        </p:nvCxnSpPr>
        <p:spPr>
          <a:xfrm rot="5400000" flipH="1" flipV="1">
            <a:off x="6217223" y="1888835"/>
            <a:ext cx="12700" cy="1390489"/>
          </a:xfrm>
          <a:prstGeom prst="curvedConnector3">
            <a:avLst>
              <a:gd name="adj1" fmla="val 2238008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2"/>
          <p:cNvCxnSpPr>
            <a:stCxn id="98" idx="6"/>
            <a:endCxn id="97" idx="6"/>
          </p:cNvCxnSpPr>
          <p:nvPr/>
        </p:nvCxnSpPr>
        <p:spPr>
          <a:xfrm flipV="1">
            <a:off x="5577606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2"/>
          <p:cNvCxnSpPr>
            <a:stCxn id="99" idx="4"/>
            <a:endCxn id="98" idx="2"/>
          </p:cNvCxnSpPr>
          <p:nvPr/>
        </p:nvCxnSpPr>
        <p:spPr>
          <a:xfrm rot="16200000" flipH="1">
            <a:off x="4481941" y="3401867"/>
            <a:ext cx="509734" cy="921906"/>
          </a:xfrm>
          <a:prstGeom prst="curvedConnector2">
            <a:avLst/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02"/>
          <p:cNvCxnSpPr>
            <a:stCxn id="98" idx="5"/>
            <a:endCxn id="101" idx="3"/>
          </p:cNvCxnSpPr>
          <p:nvPr/>
        </p:nvCxnSpPr>
        <p:spPr>
          <a:xfrm rot="16200000" flipH="1">
            <a:off x="6217223" y="3556737"/>
            <a:ext cx="12700" cy="1390489"/>
          </a:xfrm>
          <a:prstGeom prst="curvedConnector3">
            <a:avLst>
              <a:gd name="adj1" fmla="val 2238008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02"/>
          <p:cNvCxnSpPr>
            <a:stCxn id="101" idx="6"/>
            <a:endCxn id="100" idx="6"/>
          </p:cNvCxnSpPr>
          <p:nvPr/>
        </p:nvCxnSpPr>
        <p:spPr>
          <a:xfrm flipV="1">
            <a:off x="7236686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02"/>
          <p:cNvCxnSpPr>
            <a:stCxn id="100" idx="2"/>
            <a:endCxn id="101" idx="2"/>
          </p:cNvCxnSpPr>
          <p:nvPr/>
        </p:nvCxnSpPr>
        <p:spPr>
          <a:xfrm rot="10800000" flipV="1">
            <a:off x="6856841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02"/>
          <p:cNvCxnSpPr>
            <a:stCxn id="100" idx="6"/>
            <a:endCxn id="102" idx="0"/>
          </p:cNvCxnSpPr>
          <p:nvPr/>
        </p:nvCxnSpPr>
        <p:spPr>
          <a:xfrm>
            <a:off x="7236686" y="2718375"/>
            <a:ext cx="994641" cy="509732"/>
          </a:xfrm>
          <a:prstGeom prst="curvedConnector2">
            <a:avLst/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02"/>
          <p:cNvCxnSpPr>
            <a:stCxn id="101" idx="6"/>
            <a:endCxn id="102" idx="4"/>
          </p:cNvCxnSpPr>
          <p:nvPr/>
        </p:nvCxnSpPr>
        <p:spPr>
          <a:xfrm flipV="1">
            <a:off x="7236686" y="3607952"/>
            <a:ext cx="994641" cy="509735"/>
          </a:xfrm>
          <a:prstGeom prst="curvedConnector2">
            <a:avLst/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02"/>
          <p:cNvCxnSpPr>
            <a:stCxn id="98" idx="6"/>
            <a:endCxn id="100" idx="2"/>
          </p:cNvCxnSpPr>
          <p:nvPr/>
        </p:nvCxnSpPr>
        <p:spPr>
          <a:xfrm flipV="1">
            <a:off x="5577606" y="2718375"/>
            <a:ext cx="1279235" cy="1399312"/>
          </a:xfrm>
          <a:prstGeom prst="curvedConnector3">
            <a:avLst>
              <a:gd name="adj1" fmla="val 5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7" name="TextBox 3096"/>
          <p:cNvSpPr txBox="1"/>
          <p:nvPr/>
        </p:nvSpPr>
        <p:spPr>
          <a:xfrm>
            <a:off x="4318104" y="25686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157" name="TextBox 156"/>
          <p:cNvSpPr txBox="1"/>
          <p:nvPr/>
        </p:nvSpPr>
        <p:spPr>
          <a:xfrm>
            <a:off x="6165378" y="32386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58" name="TextBox 157"/>
          <p:cNvSpPr txBox="1"/>
          <p:nvPr/>
        </p:nvSpPr>
        <p:spPr>
          <a:xfrm>
            <a:off x="4908775" y="3228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59" name="TextBox 158"/>
          <p:cNvSpPr txBox="1"/>
          <p:nvPr/>
        </p:nvSpPr>
        <p:spPr>
          <a:xfrm>
            <a:off x="4351694" y="3889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60" name="TextBox 159"/>
          <p:cNvSpPr txBox="1"/>
          <p:nvPr/>
        </p:nvSpPr>
        <p:spPr>
          <a:xfrm>
            <a:off x="5765996" y="3228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622617" y="32386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7434629" y="3228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6072730" y="19694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066380" y="45024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7585059" y="396917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12</a:t>
            </a:r>
            <a:endParaRPr lang="en-US" b="1" dirty="0"/>
          </a:p>
        </p:txBody>
      </p:sp>
      <p:sp>
        <p:nvSpPr>
          <p:cNvPr id="166" name="TextBox 165"/>
          <p:cNvSpPr txBox="1"/>
          <p:nvPr/>
        </p:nvSpPr>
        <p:spPr>
          <a:xfrm>
            <a:off x="7637498" y="25076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2" name="Oval 1"/>
          <p:cNvSpPr/>
          <p:nvPr/>
        </p:nvSpPr>
        <p:spPr>
          <a:xfrm>
            <a:off x="4021278" y="3168710"/>
            <a:ext cx="509154" cy="509154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687018" y="3576657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0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94231" y="4258332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∞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126937" y="3677864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∞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804771" y="2230139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∞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832017" y="4276436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∞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846747" y="2255908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∞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651324"/>
              </p:ext>
            </p:extLst>
          </p:nvPr>
        </p:nvGraphicFramePr>
        <p:xfrm>
          <a:off x="380999" y="2264680"/>
          <a:ext cx="2853492" cy="2773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75582"/>
                <a:gridCol w="475582"/>
                <a:gridCol w="475582"/>
                <a:gridCol w="475582"/>
                <a:gridCol w="475582"/>
                <a:gridCol w="47558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A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B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C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D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F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0" name="Oval 39"/>
          <p:cNvSpPr/>
          <p:nvPr/>
        </p:nvSpPr>
        <p:spPr>
          <a:xfrm>
            <a:off x="349826" y="2199983"/>
            <a:ext cx="509154" cy="509154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327447" y="2119747"/>
            <a:ext cx="1658130" cy="2764669"/>
            <a:chOff x="3327447" y="2119747"/>
            <a:chExt cx="1658130" cy="2764669"/>
          </a:xfrm>
        </p:grpSpPr>
        <p:sp>
          <p:nvSpPr>
            <p:cNvPr id="41" name="Line Callout 1 (Accent Bar) 40"/>
            <p:cNvSpPr/>
            <p:nvPr/>
          </p:nvSpPr>
          <p:spPr>
            <a:xfrm>
              <a:off x="3961330" y="4596886"/>
              <a:ext cx="1024247" cy="287530"/>
            </a:xfrm>
            <a:prstGeom prst="accentCallout1">
              <a:avLst>
                <a:gd name="adj1" fmla="val 33366"/>
                <a:gd name="adj2" fmla="val 108438"/>
                <a:gd name="adj3" fmla="val -88957"/>
                <a:gd name="adj4" fmla="val 130030"/>
              </a:avLst>
            </a:prstGeom>
            <a:solidFill>
              <a:srgbClr val="4F81BD">
                <a:lumMod val="20000"/>
                <a:lumOff val="8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b="1" kern="0" dirty="0" smtClean="0">
                  <a:solidFill>
                    <a:sysClr val="windowText" lastClr="000000"/>
                  </a:solidFill>
                  <a:latin typeface="Calibri"/>
                </a:rPr>
                <a:t>0+3 vs. ∞</a:t>
              </a:r>
              <a:endParaRPr lang="en-US" sz="2000" b="1" kern="0" dirty="0">
                <a:solidFill>
                  <a:srgbClr val="C00000"/>
                </a:solidFill>
                <a:latin typeface="Calibri"/>
              </a:endParaRPr>
            </a:p>
          </p:txBody>
        </p:sp>
        <p:sp>
          <p:nvSpPr>
            <p:cNvPr id="42" name="Line Callout 1 (Accent Bar) 41"/>
            <p:cNvSpPr/>
            <p:nvPr/>
          </p:nvSpPr>
          <p:spPr>
            <a:xfrm>
              <a:off x="3327447" y="2119747"/>
              <a:ext cx="1024247" cy="287530"/>
            </a:xfrm>
            <a:prstGeom prst="accentCallout1">
              <a:avLst>
                <a:gd name="adj1" fmla="val 55049"/>
                <a:gd name="adj2" fmla="val 105395"/>
                <a:gd name="adj3" fmla="val 174854"/>
                <a:gd name="adj4" fmla="val 178726"/>
              </a:avLst>
            </a:prstGeom>
            <a:solidFill>
              <a:srgbClr val="4F81BD">
                <a:lumMod val="20000"/>
                <a:lumOff val="8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b="1" kern="0" dirty="0" smtClean="0">
                  <a:solidFill>
                    <a:sysClr val="windowText" lastClr="000000"/>
                  </a:solidFill>
                  <a:latin typeface="Calibri"/>
                </a:rPr>
                <a:t>0+9 vs. ∞</a:t>
              </a:r>
              <a:endParaRPr lang="en-US" sz="2000" b="1" kern="0" dirty="0">
                <a:solidFill>
                  <a:srgbClr val="C00000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625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80999" y="1066800"/>
            <a:ext cx="8557727" cy="928255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 smtClean="0"/>
              <a:t>Update D</a:t>
            </a:r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 smtClean="0"/>
              <a:t>Record path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Dijkstra’s</a:t>
            </a:r>
            <a:r>
              <a:rPr lang="en-US" dirty="0"/>
              <a:t>  algorithm </a:t>
            </a:r>
          </a:p>
        </p:txBody>
      </p:sp>
      <p:sp>
        <p:nvSpPr>
          <p:cNvPr id="97" name="Oval 7"/>
          <p:cNvSpPr>
            <a:spLocks noChangeArrowheads="1"/>
          </p:cNvSpPr>
          <p:nvPr/>
        </p:nvSpPr>
        <p:spPr bwMode="auto">
          <a:xfrm>
            <a:off x="5197761" y="2528452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B</a:t>
            </a:r>
            <a:endParaRPr kumimoji="0" lang="en-US" sz="2400" b="1" dirty="0"/>
          </a:p>
        </p:txBody>
      </p:sp>
      <p:sp>
        <p:nvSpPr>
          <p:cNvPr id="98" name="Oval 7"/>
          <p:cNvSpPr>
            <a:spLocks noChangeArrowheads="1"/>
          </p:cNvSpPr>
          <p:nvPr/>
        </p:nvSpPr>
        <p:spPr bwMode="auto">
          <a:xfrm>
            <a:off x="5197761" y="3927764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C</a:t>
            </a:r>
            <a:endParaRPr kumimoji="0" lang="en-US" sz="2400" b="1" dirty="0"/>
          </a:p>
        </p:txBody>
      </p:sp>
      <p:sp>
        <p:nvSpPr>
          <p:cNvPr id="99" name="Oval 7"/>
          <p:cNvSpPr>
            <a:spLocks noChangeArrowheads="1"/>
          </p:cNvSpPr>
          <p:nvPr/>
        </p:nvSpPr>
        <p:spPr bwMode="auto">
          <a:xfrm>
            <a:off x="4085932" y="3228108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A</a:t>
            </a:r>
            <a:endParaRPr kumimoji="0" lang="en-US" sz="2400" b="1" dirty="0"/>
          </a:p>
        </p:txBody>
      </p:sp>
      <p:sp>
        <p:nvSpPr>
          <p:cNvPr id="100" name="Oval 7"/>
          <p:cNvSpPr>
            <a:spLocks noChangeArrowheads="1"/>
          </p:cNvSpPr>
          <p:nvPr/>
        </p:nvSpPr>
        <p:spPr bwMode="auto">
          <a:xfrm>
            <a:off x="6856841" y="2528452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D</a:t>
            </a:r>
            <a:endParaRPr kumimoji="0" lang="en-US" sz="2400" b="1" dirty="0"/>
          </a:p>
        </p:txBody>
      </p:sp>
      <p:sp>
        <p:nvSpPr>
          <p:cNvPr id="101" name="Oval 7"/>
          <p:cNvSpPr>
            <a:spLocks noChangeArrowheads="1"/>
          </p:cNvSpPr>
          <p:nvPr/>
        </p:nvSpPr>
        <p:spPr bwMode="auto">
          <a:xfrm>
            <a:off x="6856841" y="3927764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E</a:t>
            </a:r>
            <a:endParaRPr kumimoji="0" lang="en-US" sz="2400" b="1" dirty="0"/>
          </a:p>
        </p:txBody>
      </p:sp>
      <p:sp>
        <p:nvSpPr>
          <p:cNvPr id="102" name="Oval 7"/>
          <p:cNvSpPr>
            <a:spLocks noChangeArrowheads="1"/>
          </p:cNvSpPr>
          <p:nvPr/>
        </p:nvSpPr>
        <p:spPr bwMode="auto">
          <a:xfrm>
            <a:off x="8041404" y="3228107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F</a:t>
            </a:r>
            <a:endParaRPr kumimoji="0" lang="en-US" sz="2400" b="1" dirty="0"/>
          </a:p>
        </p:txBody>
      </p:sp>
      <p:cxnSp>
        <p:nvCxnSpPr>
          <p:cNvPr id="103" name="Straight Arrow Connector 102"/>
          <p:cNvCxnSpPr>
            <a:stCxn id="99" idx="0"/>
            <a:endCxn id="97" idx="2"/>
          </p:cNvCxnSpPr>
          <p:nvPr/>
        </p:nvCxnSpPr>
        <p:spPr>
          <a:xfrm rot="5400000" flipH="1" flipV="1">
            <a:off x="4481942" y="2512289"/>
            <a:ext cx="509733" cy="921906"/>
          </a:xfrm>
          <a:prstGeom prst="curvedConnector2">
            <a:avLst/>
          </a:prstGeom>
          <a:ln w="6350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2"/>
          <p:cNvCxnSpPr>
            <a:stCxn id="97" idx="2"/>
            <a:endCxn id="98" idx="2"/>
          </p:cNvCxnSpPr>
          <p:nvPr/>
        </p:nvCxnSpPr>
        <p:spPr>
          <a:xfrm rot="10800000" flipV="1">
            <a:off x="5197761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2"/>
          <p:cNvCxnSpPr>
            <a:stCxn id="97" idx="7"/>
            <a:endCxn id="100" idx="1"/>
          </p:cNvCxnSpPr>
          <p:nvPr/>
        </p:nvCxnSpPr>
        <p:spPr>
          <a:xfrm rot="5400000" flipH="1" flipV="1">
            <a:off x="6217223" y="1888835"/>
            <a:ext cx="12700" cy="1390489"/>
          </a:xfrm>
          <a:prstGeom prst="curvedConnector3">
            <a:avLst>
              <a:gd name="adj1" fmla="val 2238008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2"/>
          <p:cNvCxnSpPr>
            <a:stCxn id="98" idx="6"/>
            <a:endCxn id="97" idx="6"/>
          </p:cNvCxnSpPr>
          <p:nvPr/>
        </p:nvCxnSpPr>
        <p:spPr>
          <a:xfrm flipV="1">
            <a:off x="5577606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2"/>
          <p:cNvCxnSpPr>
            <a:stCxn id="99" idx="4"/>
            <a:endCxn id="98" idx="2"/>
          </p:cNvCxnSpPr>
          <p:nvPr/>
        </p:nvCxnSpPr>
        <p:spPr>
          <a:xfrm rot="16200000" flipH="1">
            <a:off x="4481941" y="3401867"/>
            <a:ext cx="509734" cy="921906"/>
          </a:xfrm>
          <a:prstGeom prst="curvedConnector2">
            <a:avLst/>
          </a:prstGeom>
          <a:ln w="6350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02"/>
          <p:cNvCxnSpPr>
            <a:stCxn id="98" idx="5"/>
            <a:endCxn id="101" idx="3"/>
          </p:cNvCxnSpPr>
          <p:nvPr/>
        </p:nvCxnSpPr>
        <p:spPr>
          <a:xfrm rot="16200000" flipH="1">
            <a:off x="6217223" y="3556737"/>
            <a:ext cx="12700" cy="1390489"/>
          </a:xfrm>
          <a:prstGeom prst="curvedConnector3">
            <a:avLst>
              <a:gd name="adj1" fmla="val 2238008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02"/>
          <p:cNvCxnSpPr>
            <a:stCxn id="101" idx="6"/>
            <a:endCxn id="100" idx="6"/>
          </p:cNvCxnSpPr>
          <p:nvPr/>
        </p:nvCxnSpPr>
        <p:spPr>
          <a:xfrm flipV="1">
            <a:off x="7236686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02"/>
          <p:cNvCxnSpPr>
            <a:stCxn id="100" idx="2"/>
            <a:endCxn id="101" idx="2"/>
          </p:cNvCxnSpPr>
          <p:nvPr/>
        </p:nvCxnSpPr>
        <p:spPr>
          <a:xfrm rot="10800000" flipV="1">
            <a:off x="6856841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02"/>
          <p:cNvCxnSpPr>
            <a:stCxn id="100" idx="6"/>
            <a:endCxn id="102" idx="0"/>
          </p:cNvCxnSpPr>
          <p:nvPr/>
        </p:nvCxnSpPr>
        <p:spPr>
          <a:xfrm>
            <a:off x="7236686" y="2718375"/>
            <a:ext cx="994641" cy="509732"/>
          </a:xfrm>
          <a:prstGeom prst="curvedConnector2">
            <a:avLst/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02"/>
          <p:cNvCxnSpPr>
            <a:stCxn id="101" idx="6"/>
            <a:endCxn id="102" idx="4"/>
          </p:cNvCxnSpPr>
          <p:nvPr/>
        </p:nvCxnSpPr>
        <p:spPr>
          <a:xfrm flipV="1">
            <a:off x="7236686" y="3607952"/>
            <a:ext cx="994641" cy="509735"/>
          </a:xfrm>
          <a:prstGeom prst="curvedConnector2">
            <a:avLst/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02"/>
          <p:cNvCxnSpPr>
            <a:stCxn id="98" idx="6"/>
            <a:endCxn id="100" idx="2"/>
          </p:cNvCxnSpPr>
          <p:nvPr/>
        </p:nvCxnSpPr>
        <p:spPr>
          <a:xfrm flipV="1">
            <a:off x="5577606" y="2718375"/>
            <a:ext cx="1279235" cy="1399312"/>
          </a:xfrm>
          <a:prstGeom prst="curvedConnector3">
            <a:avLst>
              <a:gd name="adj1" fmla="val 5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7" name="TextBox 3096"/>
          <p:cNvSpPr txBox="1"/>
          <p:nvPr/>
        </p:nvSpPr>
        <p:spPr>
          <a:xfrm>
            <a:off x="4318104" y="25686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157" name="TextBox 156"/>
          <p:cNvSpPr txBox="1"/>
          <p:nvPr/>
        </p:nvSpPr>
        <p:spPr>
          <a:xfrm>
            <a:off x="6165378" y="32386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58" name="TextBox 157"/>
          <p:cNvSpPr txBox="1"/>
          <p:nvPr/>
        </p:nvSpPr>
        <p:spPr>
          <a:xfrm>
            <a:off x="4908775" y="3228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59" name="TextBox 158"/>
          <p:cNvSpPr txBox="1"/>
          <p:nvPr/>
        </p:nvSpPr>
        <p:spPr>
          <a:xfrm>
            <a:off x="4351694" y="3889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60" name="TextBox 159"/>
          <p:cNvSpPr txBox="1"/>
          <p:nvPr/>
        </p:nvSpPr>
        <p:spPr>
          <a:xfrm>
            <a:off x="5765996" y="3228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622617" y="32386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7434629" y="3228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6072730" y="19694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066380" y="45024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7585059" y="396917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12</a:t>
            </a:r>
            <a:endParaRPr lang="en-US" b="1" dirty="0"/>
          </a:p>
        </p:txBody>
      </p:sp>
      <p:sp>
        <p:nvSpPr>
          <p:cNvPr id="166" name="TextBox 165"/>
          <p:cNvSpPr txBox="1"/>
          <p:nvPr/>
        </p:nvSpPr>
        <p:spPr>
          <a:xfrm>
            <a:off x="7637498" y="25076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2" name="Oval 1"/>
          <p:cNvSpPr/>
          <p:nvPr/>
        </p:nvSpPr>
        <p:spPr>
          <a:xfrm>
            <a:off x="4021278" y="3168710"/>
            <a:ext cx="509154" cy="509154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687018" y="3576657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0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94231" y="4258332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,3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126937" y="3677864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∞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804771" y="2230139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∞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832017" y="4276436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∞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846747" y="2255908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,9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54765"/>
              </p:ext>
            </p:extLst>
          </p:nvPr>
        </p:nvGraphicFramePr>
        <p:xfrm>
          <a:off x="380999" y="2264680"/>
          <a:ext cx="2853492" cy="2773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75582"/>
                <a:gridCol w="475582"/>
                <a:gridCol w="475582"/>
                <a:gridCol w="475582"/>
                <a:gridCol w="475582"/>
                <a:gridCol w="47558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A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B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C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D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F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9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3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0" name="Oval 39"/>
          <p:cNvSpPr/>
          <p:nvPr/>
        </p:nvSpPr>
        <p:spPr>
          <a:xfrm>
            <a:off x="349826" y="2199983"/>
            <a:ext cx="509154" cy="509154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03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80999" y="1066800"/>
            <a:ext cx="8557727" cy="928255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 smtClean="0"/>
              <a:t>Mark A as visited …</a:t>
            </a:r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endParaRPr lang="en-US" sz="2800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Dijkstra’s</a:t>
            </a:r>
            <a:r>
              <a:rPr lang="en-US" dirty="0"/>
              <a:t>  algorithm </a:t>
            </a:r>
          </a:p>
        </p:txBody>
      </p:sp>
      <p:sp>
        <p:nvSpPr>
          <p:cNvPr id="97" name="Oval 7"/>
          <p:cNvSpPr>
            <a:spLocks noChangeArrowheads="1"/>
          </p:cNvSpPr>
          <p:nvPr/>
        </p:nvSpPr>
        <p:spPr bwMode="auto">
          <a:xfrm>
            <a:off x="5197761" y="2528452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B</a:t>
            </a:r>
            <a:endParaRPr kumimoji="0" lang="en-US" sz="2400" b="1" dirty="0"/>
          </a:p>
        </p:txBody>
      </p:sp>
      <p:sp>
        <p:nvSpPr>
          <p:cNvPr id="98" name="Oval 7"/>
          <p:cNvSpPr>
            <a:spLocks noChangeArrowheads="1"/>
          </p:cNvSpPr>
          <p:nvPr/>
        </p:nvSpPr>
        <p:spPr bwMode="auto">
          <a:xfrm>
            <a:off x="5197761" y="3927764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C</a:t>
            </a:r>
            <a:endParaRPr kumimoji="0" lang="en-US" sz="2400" b="1" dirty="0"/>
          </a:p>
        </p:txBody>
      </p:sp>
      <p:sp>
        <p:nvSpPr>
          <p:cNvPr id="99" name="Oval 7"/>
          <p:cNvSpPr>
            <a:spLocks noChangeArrowheads="1"/>
          </p:cNvSpPr>
          <p:nvPr/>
        </p:nvSpPr>
        <p:spPr bwMode="auto">
          <a:xfrm>
            <a:off x="4085932" y="3228108"/>
            <a:ext cx="379845" cy="3798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A</a:t>
            </a:r>
            <a:endParaRPr kumimoji="0" lang="en-US" sz="2400" b="1" dirty="0"/>
          </a:p>
        </p:txBody>
      </p:sp>
      <p:sp>
        <p:nvSpPr>
          <p:cNvPr id="100" name="Oval 7"/>
          <p:cNvSpPr>
            <a:spLocks noChangeArrowheads="1"/>
          </p:cNvSpPr>
          <p:nvPr/>
        </p:nvSpPr>
        <p:spPr bwMode="auto">
          <a:xfrm>
            <a:off x="6856841" y="2528452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D</a:t>
            </a:r>
            <a:endParaRPr kumimoji="0" lang="en-US" sz="2400" b="1" dirty="0"/>
          </a:p>
        </p:txBody>
      </p:sp>
      <p:sp>
        <p:nvSpPr>
          <p:cNvPr id="101" name="Oval 7"/>
          <p:cNvSpPr>
            <a:spLocks noChangeArrowheads="1"/>
          </p:cNvSpPr>
          <p:nvPr/>
        </p:nvSpPr>
        <p:spPr bwMode="auto">
          <a:xfrm>
            <a:off x="6856841" y="3927764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E</a:t>
            </a:r>
            <a:endParaRPr kumimoji="0" lang="en-US" sz="2400" b="1" dirty="0"/>
          </a:p>
        </p:txBody>
      </p:sp>
      <p:sp>
        <p:nvSpPr>
          <p:cNvPr id="102" name="Oval 7"/>
          <p:cNvSpPr>
            <a:spLocks noChangeArrowheads="1"/>
          </p:cNvSpPr>
          <p:nvPr/>
        </p:nvSpPr>
        <p:spPr bwMode="auto">
          <a:xfrm>
            <a:off x="8041404" y="3228107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F</a:t>
            </a:r>
            <a:endParaRPr kumimoji="0" lang="en-US" sz="2400" b="1" dirty="0"/>
          </a:p>
        </p:txBody>
      </p:sp>
      <p:cxnSp>
        <p:nvCxnSpPr>
          <p:cNvPr id="103" name="Straight Arrow Connector 102"/>
          <p:cNvCxnSpPr>
            <a:stCxn id="99" idx="0"/>
            <a:endCxn id="97" idx="2"/>
          </p:cNvCxnSpPr>
          <p:nvPr/>
        </p:nvCxnSpPr>
        <p:spPr>
          <a:xfrm rot="5400000" flipH="1" flipV="1">
            <a:off x="4481942" y="2512289"/>
            <a:ext cx="509733" cy="921906"/>
          </a:xfrm>
          <a:prstGeom prst="curvedConnector2">
            <a:avLst/>
          </a:prstGeom>
          <a:ln w="6350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2"/>
          <p:cNvCxnSpPr>
            <a:stCxn id="97" idx="2"/>
            <a:endCxn id="98" idx="2"/>
          </p:cNvCxnSpPr>
          <p:nvPr/>
        </p:nvCxnSpPr>
        <p:spPr>
          <a:xfrm rot="10800000" flipV="1">
            <a:off x="5197761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2"/>
          <p:cNvCxnSpPr>
            <a:stCxn id="97" idx="7"/>
            <a:endCxn id="100" idx="1"/>
          </p:cNvCxnSpPr>
          <p:nvPr/>
        </p:nvCxnSpPr>
        <p:spPr>
          <a:xfrm rot="5400000" flipH="1" flipV="1">
            <a:off x="6217223" y="1888835"/>
            <a:ext cx="12700" cy="1390489"/>
          </a:xfrm>
          <a:prstGeom prst="curvedConnector3">
            <a:avLst>
              <a:gd name="adj1" fmla="val 2238008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2"/>
          <p:cNvCxnSpPr>
            <a:stCxn id="98" idx="6"/>
            <a:endCxn id="97" idx="6"/>
          </p:cNvCxnSpPr>
          <p:nvPr/>
        </p:nvCxnSpPr>
        <p:spPr>
          <a:xfrm flipV="1">
            <a:off x="5577606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2"/>
          <p:cNvCxnSpPr>
            <a:stCxn id="99" idx="4"/>
            <a:endCxn id="98" idx="2"/>
          </p:cNvCxnSpPr>
          <p:nvPr/>
        </p:nvCxnSpPr>
        <p:spPr>
          <a:xfrm rot="16200000" flipH="1">
            <a:off x="4481941" y="3401867"/>
            <a:ext cx="509734" cy="921906"/>
          </a:xfrm>
          <a:prstGeom prst="curvedConnector2">
            <a:avLst/>
          </a:prstGeom>
          <a:ln w="6350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02"/>
          <p:cNvCxnSpPr>
            <a:stCxn id="98" idx="5"/>
            <a:endCxn id="101" idx="3"/>
          </p:cNvCxnSpPr>
          <p:nvPr/>
        </p:nvCxnSpPr>
        <p:spPr>
          <a:xfrm rot="16200000" flipH="1">
            <a:off x="6217223" y="3556737"/>
            <a:ext cx="12700" cy="1390489"/>
          </a:xfrm>
          <a:prstGeom prst="curvedConnector3">
            <a:avLst>
              <a:gd name="adj1" fmla="val 2238008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02"/>
          <p:cNvCxnSpPr>
            <a:stCxn id="101" idx="6"/>
            <a:endCxn id="100" idx="6"/>
          </p:cNvCxnSpPr>
          <p:nvPr/>
        </p:nvCxnSpPr>
        <p:spPr>
          <a:xfrm flipV="1">
            <a:off x="7236686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02"/>
          <p:cNvCxnSpPr>
            <a:stCxn id="100" idx="2"/>
            <a:endCxn id="101" idx="2"/>
          </p:cNvCxnSpPr>
          <p:nvPr/>
        </p:nvCxnSpPr>
        <p:spPr>
          <a:xfrm rot="10800000" flipV="1">
            <a:off x="6856841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02"/>
          <p:cNvCxnSpPr>
            <a:stCxn id="100" idx="6"/>
            <a:endCxn id="102" idx="0"/>
          </p:cNvCxnSpPr>
          <p:nvPr/>
        </p:nvCxnSpPr>
        <p:spPr>
          <a:xfrm>
            <a:off x="7236686" y="2718375"/>
            <a:ext cx="994641" cy="509732"/>
          </a:xfrm>
          <a:prstGeom prst="curvedConnector2">
            <a:avLst/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02"/>
          <p:cNvCxnSpPr>
            <a:stCxn id="101" idx="6"/>
            <a:endCxn id="102" idx="4"/>
          </p:cNvCxnSpPr>
          <p:nvPr/>
        </p:nvCxnSpPr>
        <p:spPr>
          <a:xfrm flipV="1">
            <a:off x="7236686" y="3607952"/>
            <a:ext cx="994641" cy="509735"/>
          </a:xfrm>
          <a:prstGeom prst="curvedConnector2">
            <a:avLst/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02"/>
          <p:cNvCxnSpPr>
            <a:stCxn id="98" idx="6"/>
            <a:endCxn id="100" idx="2"/>
          </p:cNvCxnSpPr>
          <p:nvPr/>
        </p:nvCxnSpPr>
        <p:spPr>
          <a:xfrm flipV="1">
            <a:off x="5577606" y="2718375"/>
            <a:ext cx="1279235" cy="1399312"/>
          </a:xfrm>
          <a:prstGeom prst="curvedConnector3">
            <a:avLst>
              <a:gd name="adj1" fmla="val 5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7" name="TextBox 3096"/>
          <p:cNvSpPr txBox="1"/>
          <p:nvPr/>
        </p:nvSpPr>
        <p:spPr>
          <a:xfrm>
            <a:off x="4318104" y="25686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157" name="TextBox 156"/>
          <p:cNvSpPr txBox="1"/>
          <p:nvPr/>
        </p:nvSpPr>
        <p:spPr>
          <a:xfrm>
            <a:off x="6165378" y="32386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58" name="TextBox 157"/>
          <p:cNvSpPr txBox="1"/>
          <p:nvPr/>
        </p:nvSpPr>
        <p:spPr>
          <a:xfrm>
            <a:off x="4908775" y="3228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59" name="TextBox 158"/>
          <p:cNvSpPr txBox="1"/>
          <p:nvPr/>
        </p:nvSpPr>
        <p:spPr>
          <a:xfrm>
            <a:off x="4351694" y="3889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60" name="TextBox 159"/>
          <p:cNvSpPr txBox="1"/>
          <p:nvPr/>
        </p:nvSpPr>
        <p:spPr>
          <a:xfrm>
            <a:off x="5765996" y="3228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622617" y="32386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7434629" y="3228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6072730" y="19694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066380" y="45024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7585059" y="396917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12</a:t>
            </a:r>
            <a:endParaRPr lang="en-US" b="1" dirty="0"/>
          </a:p>
        </p:txBody>
      </p:sp>
      <p:sp>
        <p:nvSpPr>
          <p:cNvPr id="166" name="TextBox 165"/>
          <p:cNvSpPr txBox="1"/>
          <p:nvPr/>
        </p:nvSpPr>
        <p:spPr>
          <a:xfrm>
            <a:off x="7637498" y="25076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3687018" y="3576657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0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94231" y="4258332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,3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126937" y="3677864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∞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804771" y="2230139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∞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832017" y="4276436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∞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846747" y="2255908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,9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334415"/>
              </p:ext>
            </p:extLst>
          </p:nvPr>
        </p:nvGraphicFramePr>
        <p:xfrm>
          <a:off x="380999" y="2264680"/>
          <a:ext cx="2853492" cy="2773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75582"/>
                <a:gridCol w="475582"/>
                <a:gridCol w="475582"/>
                <a:gridCol w="475582"/>
                <a:gridCol w="475582"/>
                <a:gridCol w="47558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</a:t>
                      </a:r>
                      <a:endParaRPr lang="en-US" sz="20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B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C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D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F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9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3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656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val 38"/>
          <p:cNvSpPr/>
          <p:nvPr/>
        </p:nvSpPr>
        <p:spPr>
          <a:xfrm>
            <a:off x="5133106" y="3863111"/>
            <a:ext cx="509154" cy="509154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0999" y="1066800"/>
            <a:ext cx="8557727" cy="928255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 smtClean="0"/>
              <a:t>Mark C as current (unvisited node with smallest D)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Dijkstra’s</a:t>
            </a:r>
            <a:r>
              <a:rPr lang="en-US" dirty="0"/>
              <a:t>  algorithm </a:t>
            </a:r>
          </a:p>
        </p:txBody>
      </p:sp>
      <p:sp>
        <p:nvSpPr>
          <p:cNvPr id="97" name="Oval 7"/>
          <p:cNvSpPr>
            <a:spLocks noChangeArrowheads="1"/>
          </p:cNvSpPr>
          <p:nvPr/>
        </p:nvSpPr>
        <p:spPr bwMode="auto">
          <a:xfrm>
            <a:off x="5197761" y="2528452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B</a:t>
            </a:r>
            <a:endParaRPr kumimoji="0" lang="en-US" sz="2400" b="1" dirty="0"/>
          </a:p>
        </p:txBody>
      </p:sp>
      <p:sp>
        <p:nvSpPr>
          <p:cNvPr id="98" name="Oval 7"/>
          <p:cNvSpPr>
            <a:spLocks noChangeArrowheads="1"/>
          </p:cNvSpPr>
          <p:nvPr/>
        </p:nvSpPr>
        <p:spPr bwMode="auto">
          <a:xfrm>
            <a:off x="5197761" y="3927764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C</a:t>
            </a:r>
            <a:endParaRPr kumimoji="0" lang="en-US" sz="2400" b="1" dirty="0"/>
          </a:p>
        </p:txBody>
      </p:sp>
      <p:sp>
        <p:nvSpPr>
          <p:cNvPr id="99" name="Oval 7"/>
          <p:cNvSpPr>
            <a:spLocks noChangeArrowheads="1"/>
          </p:cNvSpPr>
          <p:nvPr/>
        </p:nvSpPr>
        <p:spPr bwMode="auto">
          <a:xfrm>
            <a:off x="4085932" y="3228108"/>
            <a:ext cx="379845" cy="3798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A</a:t>
            </a:r>
            <a:endParaRPr kumimoji="0" lang="en-US" sz="2400" b="1" dirty="0"/>
          </a:p>
        </p:txBody>
      </p:sp>
      <p:sp>
        <p:nvSpPr>
          <p:cNvPr id="100" name="Oval 7"/>
          <p:cNvSpPr>
            <a:spLocks noChangeArrowheads="1"/>
          </p:cNvSpPr>
          <p:nvPr/>
        </p:nvSpPr>
        <p:spPr bwMode="auto">
          <a:xfrm>
            <a:off x="6856841" y="2528452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D</a:t>
            </a:r>
            <a:endParaRPr kumimoji="0" lang="en-US" sz="2400" b="1" dirty="0"/>
          </a:p>
        </p:txBody>
      </p:sp>
      <p:sp>
        <p:nvSpPr>
          <p:cNvPr id="101" name="Oval 7"/>
          <p:cNvSpPr>
            <a:spLocks noChangeArrowheads="1"/>
          </p:cNvSpPr>
          <p:nvPr/>
        </p:nvSpPr>
        <p:spPr bwMode="auto">
          <a:xfrm>
            <a:off x="6856841" y="3927764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E</a:t>
            </a:r>
            <a:endParaRPr kumimoji="0" lang="en-US" sz="2400" b="1" dirty="0"/>
          </a:p>
        </p:txBody>
      </p:sp>
      <p:sp>
        <p:nvSpPr>
          <p:cNvPr id="102" name="Oval 7"/>
          <p:cNvSpPr>
            <a:spLocks noChangeArrowheads="1"/>
          </p:cNvSpPr>
          <p:nvPr/>
        </p:nvSpPr>
        <p:spPr bwMode="auto">
          <a:xfrm>
            <a:off x="8041404" y="3228107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F</a:t>
            </a:r>
            <a:endParaRPr kumimoji="0" lang="en-US" sz="2400" b="1" dirty="0"/>
          </a:p>
        </p:txBody>
      </p:sp>
      <p:cxnSp>
        <p:nvCxnSpPr>
          <p:cNvPr id="103" name="Straight Arrow Connector 102"/>
          <p:cNvCxnSpPr>
            <a:stCxn id="99" idx="0"/>
            <a:endCxn id="97" idx="2"/>
          </p:cNvCxnSpPr>
          <p:nvPr/>
        </p:nvCxnSpPr>
        <p:spPr>
          <a:xfrm rot="5400000" flipH="1" flipV="1">
            <a:off x="4481942" y="2512289"/>
            <a:ext cx="509733" cy="921906"/>
          </a:xfrm>
          <a:prstGeom prst="curvedConnector2">
            <a:avLst/>
          </a:prstGeom>
          <a:ln w="6350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2"/>
          <p:cNvCxnSpPr>
            <a:stCxn id="97" idx="2"/>
            <a:endCxn id="98" idx="2"/>
          </p:cNvCxnSpPr>
          <p:nvPr/>
        </p:nvCxnSpPr>
        <p:spPr>
          <a:xfrm rot="10800000" flipV="1">
            <a:off x="5197761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2"/>
          <p:cNvCxnSpPr>
            <a:stCxn id="97" idx="7"/>
            <a:endCxn id="100" idx="1"/>
          </p:cNvCxnSpPr>
          <p:nvPr/>
        </p:nvCxnSpPr>
        <p:spPr>
          <a:xfrm rot="5400000" flipH="1" flipV="1">
            <a:off x="6217223" y="1888835"/>
            <a:ext cx="12700" cy="1390489"/>
          </a:xfrm>
          <a:prstGeom prst="curvedConnector3">
            <a:avLst>
              <a:gd name="adj1" fmla="val 2238008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2"/>
          <p:cNvCxnSpPr>
            <a:stCxn id="98" idx="6"/>
            <a:endCxn id="97" idx="6"/>
          </p:cNvCxnSpPr>
          <p:nvPr/>
        </p:nvCxnSpPr>
        <p:spPr>
          <a:xfrm flipV="1">
            <a:off x="5577606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2"/>
          <p:cNvCxnSpPr>
            <a:stCxn id="99" idx="4"/>
            <a:endCxn id="98" idx="2"/>
          </p:cNvCxnSpPr>
          <p:nvPr/>
        </p:nvCxnSpPr>
        <p:spPr>
          <a:xfrm rot="16200000" flipH="1">
            <a:off x="4481941" y="3401867"/>
            <a:ext cx="509734" cy="921906"/>
          </a:xfrm>
          <a:prstGeom prst="curvedConnector2">
            <a:avLst/>
          </a:prstGeom>
          <a:ln w="6350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02"/>
          <p:cNvCxnSpPr>
            <a:stCxn id="98" idx="5"/>
            <a:endCxn id="101" idx="3"/>
          </p:cNvCxnSpPr>
          <p:nvPr/>
        </p:nvCxnSpPr>
        <p:spPr>
          <a:xfrm rot="16200000" flipH="1">
            <a:off x="6217223" y="3556737"/>
            <a:ext cx="12700" cy="1390489"/>
          </a:xfrm>
          <a:prstGeom prst="curvedConnector3">
            <a:avLst>
              <a:gd name="adj1" fmla="val 2238008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02"/>
          <p:cNvCxnSpPr>
            <a:stCxn id="101" idx="6"/>
            <a:endCxn id="100" idx="6"/>
          </p:cNvCxnSpPr>
          <p:nvPr/>
        </p:nvCxnSpPr>
        <p:spPr>
          <a:xfrm flipV="1">
            <a:off x="7236686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02"/>
          <p:cNvCxnSpPr>
            <a:stCxn id="100" idx="2"/>
            <a:endCxn id="101" idx="2"/>
          </p:cNvCxnSpPr>
          <p:nvPr/>
        </p:nvCxnSpPr>
        <p:spPr>
          <a:xfrm rot="10800000" flipV="1">
            <a:off x="6856841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02"/>
          <p:cNvCxnSpPr>
            <a:stCxn id="100" idx="6"/>
            <a:endCxn id="102" idx="0"/>
          </p:cNvCxnSpPr>
          <p:nvPr/>
        </p:nvCxnSpPr>
        <p:spPr>
          <a:xfrm>
            <a:off x="7236686" y="2718375"/>
            <a:ext cx="994641" cy="509732"/>
          </a:xfrm>
          <a:prstGeom prst="curvedConnector2">
            <a:avLst/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02"/>
          <p:cNvCxnSpPr>
            <a:stCxn id="101" idx="6"/>
            <a:endCxn id="102" idx="4"/>
          </p:cNvCxnSpPr>
          <p:nvPr/>
        </p:nvCxnSpPr>
        <p:spPr>
          <a:xfrm flipV="1">
            <a:off x="7236686" y="3607952"/>
            <a:ext cx="994641" cy="509735"/>
          </a:xfrm>
          <a:prstGeom prst="curvedConnector2">
            <a:avLst/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02"/>
          <p:cNvCxnSpPr>
            <a:stCxn id="98" idx="6"/>
            <a:endCxn id="100" idx="2"/>
          </p:cNvCxnSpPr>
          <p:nvPr/>
        </p:nvCxnSpPr>
        <p:spPr>
          <a:xfrm flipV="1">
            <a:off x="5577606" y="2718375"/>
            <a:ext cx="1279235" cy="1399312"/>
          </a:xfrm>
          <a:prstGeom prst="curvedConnector3">
            <a:avLst>
              <a:gd name="adj1" fmla="val 5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7" name="TextBox 3096"/>
          <p:cNvSpPr txBox="1"/>
          <p:nvPr/>
        </p:nvSpPr>
        <p:spPr>
          <a:xfrm>
            <a:off x="4318104" y="25686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157" name="TextBox 156"/>
          <p:cNvSpPr txBox="1"/>
          <p:nvPr/>
        </p:nvSpPr>
        <p:spPr>
          <a:xfrm>
            <a:off x="6165378" y="32386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58" name="TextBox 157"/>
          <p:cNvSpPr txBox="1"/>
          <p:nvPr/>
        </p:nvSpPr>
        <p:spPr>
          <a:xfrm>
            <a:off x="4908775" y="3228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59" name="TextBox 158"/>
          <p:cNvSpPr txBox="1"/>
          <p:nvPr/>
        </p:nvSpPr>
        <p:spPr>
          <a:xfrm>
            <a:off x="4351694" y="3889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60" name="TextBox 159"/>
          <p:cNvSpPr txBox="1"/>
          <p:nvPr/>
        </p:nvSpPr>
        <p:spPr>
          <a:xfrm>
            <a:off x="5765996" y="3228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622617" y="32386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7434629" y="3228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6072730" y="19694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066380" y="45024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7585059" y="396917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12</a:t>
            </a:r>
            <a:endParaRPr lang="en-US" b="1" dirty="0"/>
          </a:p>
        </p:txBody>
      </p:sp>
      <p:sp>
        <p:nvSpPr>
          <p:cNvPr id="166" name="TextBox 165"/>
          <p:cNvSpPr txBox="1"/>
          <p:nvPr/>
        </p:nvSpPr>
        <p:spPr>
          <a:xfrm>
            <a:off x="7637498" y="25076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3687018" y="3576657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0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94231" y="4258332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,3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126937" y="3677864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∞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804771" y="2230139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∞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832017" y="4276436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∞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846747" y="2255908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,9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330612"/>
              </p:ext>
            </p:extLst>
          </p:nvPr>
        </p:nvGraphicFramePr>
        <p:xfrm>
          <a:off x="380999" y="2264680"/>
          <a:ext cx="2853492" cy="2773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75582"/>
                <a:gridCol w="475582"/>
                <a:gridCol w="475582"/>
                <a:gridCol w="475582"/>
                <a:gridCol w="475582"/>
                <a:gridCol w="47558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</a:t>
                      </a:r>
                      <a:endParaRPr lang="en-US" sz="20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B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C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D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F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9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3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1" name="Oval 40"/>
          <p:cNvSpPr/>
          <p:nvPr/>
        </p:nvSpPr>
        <p:spPr>
          <a:xfrm>
            <a:off x="1316179" y="2191977"/>
            <a:ext cx="509154" cy="509154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60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139825"/>
            <a:ext cx="9144000" cy="4377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</a:rPr>
              <a:t>Biological networks</a:t>
            </a:r>
          </a:p>
          <a:p>
            <a:pPr fontAlgn="auto">
              <a:spcAft>
                <a:spcPts val="0"/>
              </a:spcAft>
            </a:pPr>
            <a:endParaRPr lang="en-US" sz="2800" dirty="0" smtClean="0">
              <a:solidFill>
                <a:srgbClr val="FF0000"/>
              </a:solidFill>
            </a:endParaRPr>
          </a:p>
          <a:p>
            <a:pPr fontAlgn="auto">
              <a:spcAft>
                <a:spcPts val="0"/>
              </a:spcAft>
            </a:pPr>
            <a:endParaRPr lang="en-US" sz="2800" dirty="0" smtClean="0">
              <a:solidFill>
                <a:srgbClr val="FF0000"/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en-US" sz="2800" dirty="0" smtClean="0">
                <a:solidFill>
                  <a:srgbClr val="FF0000"/>
                </a:solidFill>
              </a:rPr>
              <a:t>What is a network?</a:t>
            </a:r>
          </a:p>
          <a:p>
            <a:pPr fontAlgn="auto">
              <a:spcAft>
                <a:spcPts val="0"/>
              </a:spcAft>
            </a:pPr>
            <a:endParaRPr lang="en-US" sz="2800" dirty="0" smtClean="0">
              <a:solidFill>
                <a:srgbClr val="FF0000"/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en-US" sz="2800" dirty="0" smtClean="0">
                <a:solidFill>
                  <a:srgbClr val="FF0000"/>
                </a:solidFill>
              </a:rPr>
              <a:t>What networks are used in biology?</a:t>
            </a:r>
          </a:p>
          <a:p>
            <a:pPr fontAlgn="auto">
              <a:spcAft>
                <a:spcPts val="0"/>
              </a:spcAft>
            </a:pPr>
            <a:endParaRPr lang="en-US" sz="2800" dirty="0" smtClean="0">
              <a:solidFill>
                <a:srgbClr val="FF0000"/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en-US" sz="2800" dirty="0" smtClean="0">
                <a:solidFill>
                  <a:srgbClr val="FF0000"/>
                </a:solidFill>
              </a:rPr>
              <a:t>Why do we need networks (and network theory)?</a:t>
            </a:r>
            <a:br>
              <a:rPr lang="en-US" sz="2800" dirty="0" smtClean="0">
                <a:solidFill>
                  <a:srgbClr val="FF0000"/>
                </a:solidFill>
              </a:rPr>
            </a:br>
            <a:endParaRPr lang="en-US" sz="2800" dirty="0" smtClean="0">
              <a:solidFill>
                <a:srgbClr val="FF0000"/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en-US" sz="2800" dirty="0" smtClean="0">
                <a:solidFill>
                  <a:srgbClr val="FF0000"/>
                </a:solidFill>
              </a:rPr>
              <a:t>How do we find the shortest path between two nodes?</a:t>
            </a:r>
          </a:p>
          <a:p>
            <a:pPr fontAlgn="auto">
              <a:spcAft>
                <a:spcPts val="0"/>
              </a:spcAft>
            </a:pPr>
            <a:endParaRPr lang="en-US" sz="15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13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val 38"/>
          <p:cNvSpPr/>
          <p:nvPr/>
        </p:nvSpPr>
        <p:spPr>
          <a:xfrm>
            <a:off x="5133106" y="3863111"/>
            <a:ext cx="509154" cy="509154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0999" y="1066800"/>
            <a:ext cx="8557727" cy="928255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/>
              <a:t>Check unvisited neighbors of </a:t>
            </a:r>
            <a:r>
              <a:rPr lang="en-US" sz="2800" dirty="0" smtClean="0"/>
              <a:t>C</a:t>
            </a:r>
            <a:endParaRPr lang="en-US" sz="2800" dirty="0"/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endParaRPr lang="en-US" sz="2800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Dijkstra’s</a:t>
            </a:r>
            <a:r>
              <a:rPr lang="en-US" dirty="0"/>
              <a:t>  algorithm </a:t>
            </a:r>
          </a:p>
        </p:txBody>
      </p:sp>
      <p:sp>
        <p:nvSpPr>
          <p:cNvPr id="97" name="Oval 7"/>
          <p:cNvSpPr>
            <a:spLocks noChangeArrowheads="1"/>
          </p:cNvSpPr>
          <p:nvPr/>
        </p:nvSpPr>
        <p:spPr bwMode="auto">
          <a:xfrm>
            <a:off x="5197761" y="2528452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B</a:t>
            </a:r>
            <a:endParaRPr kumimoji="0" lang="en-US" sz="2400" b="1" dirty="0"/>
          </a:p>
        </p:txBody>
      </p:sp>
      <p:sp>
        <p:nvSpPr>
          <p:cNvPr id="98" name="Oval 7"/>
          <p:cNvSpPr>
            <a:spLocks noChangeArrowheads="1"/>
          </p:cNvSpPr>
          <p:nvPr/>
        </p:nvSpPr>
        <p:spPr bwMode="auto">
          <a:xfrm>
            <a:off x="5197761" y="3927764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C</a:t>
            </a:r>
            <a:endParaRPr kumimoji="0" lang="en-US" sz="2400" b="1" dirty="0"/>
          </a:p>
        </p:txBody>
      </p:sp>
      <p:sp>
        <p:nvSpPr>
          <p:cNvPr id="99" name="Oval 7"/>
          <p:cNvSpPr>
            <a:spLocks noChangeArrowheads="1"/>
          </p:cNvSpPr>
          <p:nvPr/>
        </p:nvSpPr>
        <p:spPr bwMode="auto">
          <a:xfrm>
            <a:off x="4085932" y="3228108"/>
            <a:ext cx="379845" cy="3798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A</a:t>
            </a:r>
            <a:endParaRPr kumimoji="0" lang="en-US" sz="2400" b="1" dirty="0"/>
          </a:p>
        </p:txBody>
      </p:sp>
      <p:sp>
        <p:nvSpPr>
          <p:cNvPr id="100" name="Oval 7"/>
          <p:cNvSpPr>
            <a:spLocks noChangeArrowheads="1"/>
          </p:cNvSpPr>
          <p:nvPr/>
        </p:nvSpPr>
        <p:spPr bwMode="auto">
          <a:xfrm>
            <a:off x="6856841" y="2528452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D</a:t>
            </a:r>
            <a:endParaRPr kumimoji="0" lang="en-US" sz="2400" b="1" dirty="0"/>
          </a:p>
        </p:txBody>
      </p:sp>
      <p:sp>
        <p:nvSpPr>
          <p:cNvPr id="101" name="Oval 7"/>
          <p:cNvSpPr>
            <a:spLocks noChangeArrowheads="1"/>
          </p:cNvSpPr>
          <p:nvPr/>
        </p:nvSpPr>
        <p:spPr bwMode="auto">
          <a:xfrm>
            <a:off x="6856841" y="3927764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E</a:t>
            </a:r>
            <a:endParaRPr kumimoji="0" lang="en-US" sz="2400" b="1" dirty="0"/>
          </a:p>
        </p:txBody>
      </p:sp>
      <p:sp>
        <p:nvSpPr>
          <p:cNvPr id="102" name="Oval 7"/>
          <p:cNvSpPr>
            <a:spLocks noChangeArrowheads="1"/>
          </p:cNvSpPr>
          <p:nvPr/>
        </p:nvSpPr>
        <p:spPr bwMode="auto">
          <a:xfrm>
            <a:off x="8041404" y="3228107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F</a:t>
            </a:r>
            <a:endParaRPr kumimoji="0" lang="en-US" sz="2400" b="1" dirty="0"/>
          </a:p>
        </p:txBody>
      </p:sp>
      <p:cxnSp>
        <p:nvCxnSpPr>
          <p:cNvPr id="103" name="Straight Arrow Connector 102"/>
          <p:cNvCxnSpPr>
            <a:stCxn id="99" idx="0"/>
            <a:endCxn id="97" idx="2"/>
          </p:cNvCxnSpPr>
          <p:nvPr/>
        </p:nvCxnSpPr>
        <p:spPr>
          <a:xfrm rot="5400000" flipH="1" flipV="1">
            <a:off x="4481942" y="2512289"/>
            <a:ext cx="509733" cy="921906"/>
          </a:xfrm>
          <a:prstGeom prst="curvedConnector2">
            <a:avLst/>
          </a:prstGeom>
          <a:ln w="6350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2"/>
          <p:cNvCxnSpPr>
            <a:stCxn id="97" idx="2"/>
            <a:endCxn id="98" idx="2"/>
          </p:cNvCxnSpPr>
          <p:nvPr/>
        </p:nvCxnSpPr>
        <p:spPr>
          <a:xfrm rot="10800000" flipV="1">
            <a:off x="5197761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2"/>
          <p:cNvCxnSpPr>
            <a:stCxn id="97" idx="7"/>
            <a:endCxn id="100" idx="1"/>
          </p:cNvCxnSpPr>
          <p:nvPr/>
        </p:nvCxnSpPr>
        <p:spPr>
          <a:xfrm rot="5400000" flipH="1" flipV="1">
            <a:off x="6217223" y="1888835"/>
            <a:ext cx="12700" cy="1390489"/>
          </a:xfrm>
          <a:prstGeom prst="curvedConnector3">
            <a:avLst>
              <a:gd name="adj1" fmla="val 2238008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2"/>
          <p:cNvCxnSpPr>
            <a:stCxn id="98" idx="6"/>
            <a:endCxn id="97" idx="6"/>
          </p:cNvCxnSpPr>
          <p:nvPr/>
        </p:nvCxnSpPr>
        <p:spPr>
          <a:xfrm flipV="1">
            <a:off x="5577606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2"/>
          <p:cNvCxnSpPr>
            <a:stCxn id="99" idx="4"/>
            <a:endCxn id="98" idx="2"/>
          </p:cNvCxnSpPr>
          <p:nvPr/>
        </p:nvCxnSpPr>
        <p:spPr>
          <a:xfrm rot="16200000" flipH="1">
            <a:off x="4481941" y="3401867"/>
            <a:ext cx="509734" cy="921906"/>
          </a:xfrm>
          <a:prstGeom prst="curvedConnector2">
            <a:avLst/>
          </a:prstGeom>
          <a:ln w="6350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02"/>
          <p:cNvCxnSpPr>
            <a:stCxn id="98" idx="5"/>
            <a:endCxn id="101" idx="3"/>
          </p:cNvCxnSpPr>
          <p:nvPr/>
        </p:nvCxnSpPr>
        <p:spPr>
          <a:xfrm rot="16200000" flipH="1">
            <a:off x="6217223" y="3556737"/>
            <a:ext cx="12700" cy="1390489"/>
          </a:xfrm>
          <a:prstGeom prst="curvedConnector3">
            <a:avLst>
              <a:gd name="adj1" fmla="val 2238008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02"/>
          <p:cNvCxnSpPr>
            <a:stCxn id="101" idx="6"/>
            <a:endCxn id="100" idx="6"/>
          </p:cNvCxnSpPr>
          <p:nvPr/>
        </p:nvCxnSpPr>
        <p:spPr>
          <a:xfrm flipV="1">
            <a:off x="7236686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02"/>
          <p:cNvCxnSpPr>
            <a:stCxn id="100" idx="2"/>
            <a:endCxn id="101" idx="2"/>
          </p:cNvCxnSpPr>
          <p:nvPr/>
        </p:nvCxnSpPr>
        <p:spPr>
          <a:xfrm rot="10800000" flipV="1">
            <a:off x="6856841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02"/>
          <p:cNvCxnSpPr>
            <a:stCxn id="100" idx="6"/>
            <a:endCxn id="102" idx="0"/>
          </p:cNvCxnSpPr>
          <p:nvPr/>
        </p:nvCxnSpPr>
        <p:spPr>
          <a:xfrm>
            <a:off x="7236686" y="2718375"/>
            <a:ext cx="994641" cy="509732"/>
          </a:xfrm>
          <a:prstGeom prst="curvedConnector2">
            <a:avLst/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02"/>
          <p:cNvCxnSpPr>
            <a:stCxn id="101" idx="6"/>
            <a:endCxn id="102" idx="4"/>
          </p:cNvCxnSpPr>
          <p:nvPr/>
        </p:nvCxnSpPr>
        <p:spPr>
          <a:xfrm flipV="1">
            <a:off x="7236686" y="3607952"/>
            <a:ext cx="994641" cy="509735"/>
          </a:xfrm>
          <a:prstGeom prst="curvedConnector2">
            <a:avLst/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02"/>
          <p:cNvCxnSpPr>
            <a:stCxn id="98" idx="6"/>
            <a:endCxn id="100" idx="2"/>
          </p:cNvCxnSpPr>
          <p:nvPr/>
        </p:nvCxnSpPr>
        <p:spPr>
          <a:xfrm flipV="1">
            <a:off x="5577606" y="2718375"/>
            <a:ext cx="1279235" cy="1399312"/>
          </a:xfrm>
          <a:prstGeom prst="curvedConnector3">
            <a:avLst>
              <a:gd name="adj1" fmla="val 5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7" name="TextBox 3096"/>
          <p:cNvSpPr txBox="1"/>
          <p:nvPr/>
        </p:nvSpPr>
        <p:spPr>
          <a:xfrm>
            <a:off x="4318104" y="25686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157" name="TextBox 156"/>
          <p:cNvSpPr txBox="1"/>
          <p:nvPr/>
        </p:nvSpPr>
        <p:spPr>
          <a:xfrm>
            <a:off x="6165378" y="32386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58" name="TextBox 157"/>
          <p:cNvSpPr txBox="1"/>
          <p:nvPr/>
        </p:nvSpPr>
        <p:spPr>
          <a:xfrm>
            <a:off x="4908775" y="3228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59" name="TextBox 158"/>
          <p:cNvSpPr txBox="1"/>
          <p:nvPr/>
        </p:nvSpPr>
        <p:spPr>
          <a:xfrm>
            <a:off x="4351694" y="3889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60" name="TextBox 159"/>
          <p:cNvSpPr txBox="1"/>
          <p:nvPr/>
        </p:nvSpPr>
        <p:spPr>
          <a:xfrm>
            <a:off x="5765996" y="3228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622617" y="32386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7434629" y="3228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6072730" y="19694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066380" y="45024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7585059" y="396917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12</a:t>
            </a:r>
            <a:endParaRPr lang="en-US" b="1" dirty="0"/>
          </a:p>
        </p:txBody>
      </p:sp>
      <p:sp>
        <p:nvSpPr>
          <p:cNvPr id="166" name="TextBox 165"/>
          <p:cNvSpPr txBox="1"/>
          <p:nvPr/>
        </p:nvSpPr>
        <p:spPr>
          <a:xfrm>
            <a:off x="7637498" y="25076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3687018" y="3576657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0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94231" y="4258332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,3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126937" y="3677864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∞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804771" y="2230139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∞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832017" y="4276436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∞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846747" y="2255908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,9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858559"/>
              </p:ext>
            </p:extLst>
          </p:nvPr>
        </p:nvGraphicFramePr>
        <p:xfrm>
          <a:off x="380999" y="2264680"/>
          <a:ext cx="2853492" cy="2773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75582"/>
                <a:gridCol w="475582"/>
                <a:gridCol w="475582"/>
                <a:gridCol w="475582"/>
                <a:gridCol w="475582"/>
                <a:gridCol w="47558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</a:t>
                      </a:r>
                      <a:endParaRPr lang="en-US" sz="20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B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C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D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F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9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3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1" name="Oval 40"/>
          <p:cNvSpPr/>
          <p:nvPr/>
        </p:nvSpPr>
        <p:spPr>
          <a:xfrm>
            <a:off x="1316179" y="2191977"/>
            <a:ext cx="509154" cy="509154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3327447" y="1989603"/>
            <a:ext cx="5520932" cy="2789459"/>
            <a:chOff x="3327447" y="1989603"/>
            <a:chExt cx="5520932" cy="2789459"/>
          </a:xfrm>
        </p:grpSpPr>
        <p:grpSp>
          <p:nvGrpSpPr>
            <p:cNvPr id="42" name="Group 41"/>
            <p:cNvGrpSpPr/>
            <p:nvPr/>
          </p:nvGrpSpPr>
          <p:grpSpPr>
            <a:xfrm>
              <a:off x="3327447" y="2119747"/>
              <a:ext cx="5520932" cy="2659315"/>
              <a:chOff x="3327447" y="2119747"/>
              <a:chExt cx="5520932" cy="2659315"/>
            </a:xfrm>
          </p:grpSpPr>
          <p:sp>
            <p:nvSpPr>
              <p:cNvPr id="43" name="Line Callout 1 (Accent Bar) 42"/>
              <p:cNvSpPr/>
              <p:nvPr/>
            </p:nvSpPr>
            <p:spPr>
              <a:xfrm>
                <a:off x="7824132" y="4491532"/>
                <a:ext cx="1024247" cy="287530"/>
              </a:xfrm>
              <a:prstGeom prst="accentCallout1">
                <a:avLst>
                  <a:gd name="adj1" fmla="val 29752"/>
                  <a:gd name="adj2" fmla="val -6200"/>
                  <a:gd name="adj3" fmla="val -85343"/>
                  <a:gd name="adj4" fmla="val -57651"/>
                </a:avLst>
              </a:prstGeom>
              <a:solidFill>
                <a:srgbClr val="4F81BD">
                  <a:lumMod val="20000"/>
                  <a:lumOff val="80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 kern="0" dirty="0" smtClean="0">
                    <a:solidFill>
                      <a:sysClr val="windowText" lastClr="000000"/>
                    </a:solidFill>
                    <a:latin typeface="Calibri"/>
                  </a:rPr>
                  <a:t>3+2 vs. ∞</a:t>
                </a:r>
                <a:endParaRPr lang="en-US" sz="2000" b="1" kern="0" dirty="0">
                  <a:solidFill>
                    <a:srgbClr val="C00000"/>
                  </a:solidFill>
                  <a:latin typeface="Calibri"/>
                </a:endParaRPr>
              </a:p>
            </p:txBody>
          </p:sp>
          <p:sp>
            <p:nvSpPr>
              <p:cNvPr id="44" name="Line Callout 1 (Accent Bar) 43"/>
              <p:cNvSpPr/>
              <p:nvPr/>
            </p:nvSpPr>
            <p:spPr>
              <a:xfrm>
                <a:off x="3327447" y="2119747"/>
                <a:ext cx="1024247" cy="287530"/>
              </a:xfrm>
              <a:prstGeom prst="accentCallout1">
                <a:avLst>
                  <a:gd name="adj1" fmla="val 55049"/>
                  <a:gd name="adj2" fmla="val 105395"/>
                  <a:gd name="adj3" fmla="val 174854"/>
                  <a:gd name="adj4" fmla="val 178726"/>
                </a:avLst>
              </a:prstGeom>
              <a:solidFill>
                <a:srgbClr val="4F81BD">
                  <a:lumMod val="20000"/>
                  <a:lumOff val="80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 kern="0" dirty="0" smtClean="0">
                    <a:solidFill>
                      <a:sysClr val="windowText" lastClr="000000"/>
                    </a:solidFill>
                    <a:latin typeface="Calibri"/>
                  </a:rPr>
                  <a:t>3+4 vs. 9</a:t>
                </a:r>
                <a:endParaRPr lang="en-US" sz="2000" b="1" kern="0" dirty="0">
                  <a:solidFill>
                    <a:srgbClr val="C00000"/>
                  </a:solidFill>
                  <a:latin typeface="Calibri"/>
                </a:endParaRPr>
              </a:p>
            </p:txBody>
          </p:sp>
        </p:grpSp>
        <p:sp>
          <p:nvSpPr>
            <p:cNvPr id="45" name="Line Callout 1 (Accent Bar) 44"/>
            <p:cNvSpPr/>
            <p:nvPr/>
          </p:nvSpPr>
          <p:spPr>
            <a:xfrm>
              <a:off x="7809489" y="1989603"/>
              <a:ext cx="1024247" cy="287530"/>
            </a:xfrm>
            <a:prstGeom prst="accentCallout1">
              <a:avLst>
                <a:gd name="adj1" fmla="val 29752"/>
                <a:gd name="adj2" fmla="val -6200"/>
                <a:gd name="adj3" fmla="val 196537"/>
                <a:gd name="adj4" fmla="val -55622"/>
              </a:avLst>
            </a:prstGeom>
            <a:solidFill>
              <a:srgbClr val="4F81BD">
                <a:lumMod val="20000"/>
                <a:lumOff val="8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b="1" kern="0" dirty="0" smtClean="0">
                  <a:solidFill>
                    <a:sysClr val="windowText" lastClr="000000"/>
                  </a:solidFill>
                  <a:latin typeface="Calibri"/>
                </a:rPr>
                <a:t>3+3 vs. ∞</a:t>
              </a:r>
              <a:endParaRPr lang="en-US" sz="2000" b="1" kern="0" dirty="0">
                <a:solidFill>
                  <a:srgbClr val="C00000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850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val 38"/>
          <p:cNvSpPr/>
          <p:nvPr/>
        </p:nvSpPr>
        <p:spPr>
          <a:xfrm>
            <a:off x="5133106" y="3863111"/>
            <a:ext cx="509154" cy="509154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0999" y="1066800"/>
            <a:ext cx="8557727" cy="928255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 smtClean="0"/>
              <a:t>Update distance </a:t>
            </a:r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 smtClean="0"/>
              <a:t>Record path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Dijkstra’s</a:t>
            </a:r>
            <a:r>
              <a:rPr lang="en-US" dirty="0"/>
              <a:t>  algorithm </a:t>
            </a:r>
          </a:p>
        </p:txBody>
      </p:sp>
      <p:sp>
        <p:nvSpPr>
          <p:cNvPr id="97" name="Oval 7"/>
          <p:cNvSpPr>
            <a:spLocks noChangeArrowheads="1"/>
          </p:cNvSpPr>
          <p:nvPr/>
        </p:nvSpPr>
        <p:spPr bwMode="auto">
          <a:xfrm>
            <a:off x="5197761" y="2528452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B</a:t>
            </a:r>
            <a:endParaRPr kumimoji="0" lang="en-US" sz="2400" b="1" dirty="0"/>
          </a:p>
        </p:txBody>
      </p:sp>
      <p:sp>
        <p:nvSpPr>
          <p:cNvPr id="98" name="Oval 7"/>
          <p:cNvSpPr>
            <a:spLocks noChangeArrowheads="1"/>
          </p:cNvSpPr>
          <p:nvPr/>
        </p:nvSpPr>
        <p:spPr bwMode="auto">
          <a:xfrm>
            <a:off x="5197761" y="3927764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C</a:t>
            </a:r>
            <a:endParaRPr kumimoji="0" lang="en-US" sz="2400" b="1" dirty="0"/>
          </a:p>
        </p:txBody>
      </p:sp>
      <p:sp>
        <p:nvSpPr>
          <p:cNvPr id="99" name="Oval 7"/>
          <p:cNvSpPr>
            <a:spLocks noChangeArrowheads="1"/>
          </p:cNvSpPr>
          <p:nvPr/>
        </p:nvSpPr>
        <p:spPr bwMode="auto">
          <a:xfrm>
            <a:off x="4085932" y="3228108"/>
            <a:ext cx="379845" cy="3798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A</a:t>
            </a:r>
            <a:endParaRPr kumimoji="0" lang="en-US" sz="2400" b="1" dirty="0"/>
          </a:p>
        </p:txBody>
      </p:sp>
      <p:sp>
        <p:nvSpPr>
          <p:cNvPr id="100" name="Oval 7"/>
          <p:cNvSpPr>
            <a:spLocks noChangeArrowheads="1"/>
          </p:cNvSpPr>
          <p:nvPr/>
        </p:nvSpPr>
        <p:spPr bwMode="auto">
          <a:xfrm>
            <a:off x="6856841" y="2528452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D</a:t>
            </a:r>
            <a:endParaRPr kumimoji="0" lang="en-US" sz="2400" b="1" dirty="0"/>
          </a:p>
        </p:txBody>
      </p:sp>
      <p:sp>
        <p:nvSpPr>
          <p:cNvPr id="101" name="Oval 7"/>
          <p:cNvSpPr>
            <a:spLocks noChangeArrowheads="1"/>
          </p:cNvSpPr>
          <p:nvPr/>
        </p:nvSpPr>
        <p:spPr bwMode="auto">
          <a:xfrm>
            <a:off x="6856841" y="3927764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E</a:t>
            </a:r>
            <a:endParaRPr kumimoji="0" lang="en-US" sz="2400" b="1" dirty="0"/>
          </a:p>
        </p:txBody>
      </p:sp>
      <p:sp>
        <p:nvSpPr>
          <p:cNvPr id="102" name="Oval 7"/>
          <p:cNvSpPr>
            <a:spLocks noChangeArrowheads="1"/>
          </p:cNvSpPr>
          <p:nvPr/>
        </p:nvSpPr>
        <p:spPr bwMode="auto">
          <a:xfrm>
            <a:off x="8041404" y="3228107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F</a:t>
            </a:r>
            <a:endParaRPr kumimoji="0" lang="en-US" sz="2400" b="1" dirty="0"/>
          </a:p>
        </p:txBody>
      </p:sp>
      <p:cxnSp>
        <p:nvCxnSpPr>
          <p:cNvPr id="103" name="Straight Arrow Connector 102"/>
          <p:cNvCxnSpPr>
            <a:stCxn id="99" idx="0"/>
            <a:endCxn id="97" idx="2"/>
          </p:cNvCxnSpPr>
          <p:nvPr/>
        </p:nvCxnSpPr>
        <p:spPr>
          <a:xfrm rot="5400000" flipH="1" flipV="1">
            <a:off x="4481942" y="2512289"/>
            <a:ext cx="509733" cy="921906"/>
          </a:xfrm>
          <a:prstGeom prst="curvedConnector2">
            <a:avLst/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2"/>
          <p:cNvCxnSpPr>
            <a:stCxn id="97" idx="2"/>
            <a:endCxn id="98" idx="2"/>
          </p:cNvCxnSpPr>
          <p:nvPr/>
        </p:nvCxnSpPr>
        <p:spPr>
          <a:xfrm rot="10800000" flipV="1">
            <a:off x="5197761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2"/>
          <p:cNvCxnSpPr>
            <a:stCxn id="97" idx="7"/>
            <a:endCxn id="100" idx="1"/>
          </p:cNvCxnSpPr>
          <p:nvPr/>
        </p:nvCxnSpPr>
        <p:spPr>
          <a:xfrm rot="5400000" flipH="1" flipV="1">
            <a:off x="6217223" y="1888835"/>
            <a:ext cx="12700" cy="1390489"/>
          </a:xfrm>
          <a:prstGeom prst="curvedConnector3">
            <a:avLst>
              <a:gd name="adj1" fmla="val 2238008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2"/>
          <p:cNvCxnSpPr>
            <a:stCxn id="98" idx="6"/>
            <a:endCxn id="97" idx="6"/>
          </p:cNvCxnSpPr>
          <p:nvPr/>
        </p:nvCxnSpPr>
        <p:spPr>
          <a:xfrm flipV="1">
            <a:off x="5577606" y="2718375"/>
            <a:ext cx="12700" cy="1399312"/>
          </a:xfrm>
          <a:prstGeom prst="curvedConnector3">
            <a:avLst>
              <a:gd name="adj1" fmla="val 1800000"/>
            </a:avLst>
          </a:prstGeom>
          <a:ln w="5715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2"/>
          <p:cNvCxnSpPr>
            <a:stCxn id="99" idx="4"/>
            <a:endCxn id="98" idx="2"/>
          </p:cNvCxnSpPr>
          <p:nvPr/>
        </p:nvCxnSpPr>
        <p:spPr>
          <a:xfrm rot="16200000" flipH="1">
            <a:off x="4481941" y="3401867"/>
            <a:ext cx="509734" cy="921906"/>
          </a:xfrm>
          <a:prstGeom prst="curvedConnector2">
            <a:avLst/>
          </a:prstGeom>
          <a:ln w="6350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02"/>
          <p:cNvCxnSpPr>
            <a:stCxn id="98" idx="5"/>
            <a:endCxn id="101" idx="3"/>
          </p:cNvCxnSpPr>
          <p:nvPr/>
        </p:nvCxnSpPr>
        <p:spPr>
          <a:xfrm rot="16200000" flipH="1">
            <a:off x="6217223" y="3556737"/>
            <a:ext cx="12700" cy="1390489"/>
          </a:xfrm>
          <a:prstGeom prst="curvedConnector3">
            <a:avLst>
              <a:gd name="adj1" fmla="val 2238008"/>
            </a:avLst>
          </a:prstGeom>
          <a:ln w="5715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02"/>
          <p:cNvCxnSpPr>
            <a:stCxn id="101" idx="6"/>
            <a:endCxn id="100" idx="6"/>
          </p:cNvCxnSpPr>
          <p:nvPr/>
        </p:nvCxnSpPr>
        <p:spPr>
          <a:xfrm flipV="1">
            <a:off x="7236686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02"/>
          <p:cNvCxnSpPr>
            <a:stCxn id="100" idx="2"/>
            <a:endCxn id="101" idx="2"/>
          </p:cNvCxnSpPr>
          <p:nvPr/>
        </p:nvCxnSpPr>
        <p:spPr>
          <a:xfrm rot="10800000" flipV="1">
            <a:off x="6856841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02"/>
          <p:cNvCxnSpPr>
            <a:stCxn id="100" idx="6"/>
            <a:endCxn id="102" idx="0"/>
          </p:cNvCxnSpPr>
          <p:nvPr/>
        </p:nvCxnSpPr>
        <p:spPr>
          <a:xfrm>
            <a:off x="7236686" y="2718375"/>
            <a:ext cx="994641" cy="509732"/>
          </a:xfrm>
          <a:prstGeom prst="curvedConnector2">
            <a:avLst/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02"/>
          <p:cNvCxnSpPr>
            <a:stCxn id="101" idx="6"/>
            <a:endCxn id="102" idx="4"/>
          </p:cNvCxnSpPr>
          <p:nvPr/>
        </p:nvCxnSpPr>
        <p:spPr>
          <a:xfrm flipV="1">
            <a:off x="7236686" y="3607952"/>
            <a:ext cx="994641" cy="509735"/>
          </a:xfrm>
          <a:prstGeom prst="curvedConnector2">
            <a:avLst/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02"/>
          <p:cNvCxnSpPr>
            <a:stCxn id="98" idx="6"/>
            <a:endCxn id="100" idx="2"/>
          </p:cNvCxnSpPr>
          <p:nvPr/>
        </p:nvCxnSpPr>
        <p:spPr>
          <a:xfrm flipV="1">
            <a:off x="5577606" y="2718375"/>
            <a:ext cx="1279235" cy="1399312"/>
          </a:xfrm>
          <a:prstGeom prst="curved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7" name="TextBox 3096"/>
          <p:cNvSpPr txBox="1"/>
          <p:nvPr/>
        </p:nvSpPr>
        <p:spPr>
          <a:xfrm>
            <a:off x="4318104" y="25686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157" name="TextBox 156"/>
          <p:cNvSpPr txBox="1"/>
          <p:nvPr/>
        </p:nvSpPr>
        <p:spPr>
          <a:xfrm>
            <a:off x="6165378" y="32386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58" name="TextBox 157"/>
          <p:cNvSpPr txBox="1"/>
          <p:nvPr/>
        </p:nvSpPr>
        <p:spPr>
          <a:xfrm>
            <a:off x="4908775" y="3228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59" name="TextBox 158"/>
          <p:cNvSpPr txBox="1"/>
          <p:nvPr/>
        </p:nvSpPr>
        <p:spPr>
          <a:xfrm>
            <a:off x="4351694" y="3889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60" name="TextBox 159"/>
          <p:cNvSpPr txBox="1"/>
          <p:nvPr/>
        </p:nvSpPr>
        <p:spPr>
          <a:xfrm>
            <a:off x="5765996" y="3228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622617" y="32386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7434629" y="3228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6072730" y="19694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066380" y="45024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7585059" y="396917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12</a:t>
            </a:r>
            <a:endParaRPr lang="en-US" b="1" dirty="0"/>
          </a:p>
        </p:txBody>
      </p:sp>
      <p:sp>
        <p:nvSpPr>
          <p:cNvPr id="166" name="TextBox 165"/>
          <p:cNvSpPr txBox="1"/>
          <p:nvPr/>
        </p:nvSpPr>
        <p:spPr>
          <a:xfrm>
            <a:off x="7637498" y="25076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3687018" y="3576657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0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94231" y="4258332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,3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126937" y="3677864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∞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804771" y="223013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,6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832017" y="4276436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,5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846747" y="2255908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9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,7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080021"/>
              </p:ext>
            </p:extLst>
          </p:nvPr>
        </p:nvGraphicFramePr>
        <p:xfrm>
          <a:off x="380999" y="2264680"/>
          <a:ext cx="2853492" cy="2773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75582"/>
                <a:gridCol w="475582"/>
                <a:gridCol w="475582"/>
                <a:gridCol w="475582"/>
                <a:gridCol w="475582"/>
                <a:gridCol w="47558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</a:t>
                      </a:r>
                      <a:endParaRPr lang="en-US" sz="20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B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C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D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F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9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3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3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6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5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1" name="Oval 40"/>
          <p:cNvSpPr/>
          <p:nvPr/>
        </p:nvSpPr>
        <p:spPr>
          <a:xfrm>
            <a:off x="1316179" y="2191977"/>
            <a:ext cx="509154" cy="509154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76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80999" y="1066800"/>
            <a:ext cx="8557727" cy="928255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 smtClean="0"/>
              <a:t>Mark C as visited</a:t>
            </a:r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 smtClean="0"/>
              <a:t>Note: Distance to C is final!!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Dijkstra’s</a:t>
            </a:r>
            <a:r>
              <a:rPr lang="en-US" dirty="0"/>
              <a:t>  algorithm </a:t>
            </a:r>
          </a:p>
        </p:txBody>
      </p:sp>
      <p:sp>
        <p:nvSpPr>
          <p:cNvPr id="97" name="Oval 7"/>
          <p:cNvSpPr>
            <a:spLocks noChangeArrowheads="1"/>
          </p:cNvSpPr>
          <p:nvPr/>
        </p:nvSpPr>
        <p:spPr bwMode="auto">
          <a:xfrm>
            <a:off x="5197761" y="2528452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B</a:t>
            </a:r>
            <a:endParaRPr kumimoji="0" lang="en-US" sz="2400" b="1" dirty="0"/>
          </a:p>
        </p:txBody>
      </p:sp>
      <p:sp>
        <p:nvSpPr>
          <p:cNvPr id="98" name="Oval 7"/>
          <p:cNvSpPr>
            <a:spLocks noChangeArrowheads="1"/>
          </p:cNvSpPr>
          <p:nvPr/>
        </p:nvSpPr>
        <p:spPr bwMode="auto">
          <a:xfrm>
            <a:off x="5197761" y="3927764"/>
            <a:ext cx="379845" cy="3798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C</a:t>
            </a:r>
            <a:endParaRPr kumimoji="0" lang="en-US" sz="2400" b="1" dirty="0"/>
          </a:p>
        </p:txBody>
      </p:sp>
      <p:sp>
        <p:nvSpPr>
          <p:cNvPr id="99" name="Oval 7"/>
          <p:cNvSpPr>
            <a:spLocks noChangeArrowheads="1"/>
          </p:cNvSpPr>
          <p:nvPr/>
        </p:nvSpPr>
        <p:spPr bwMode="auto">
          <a:xfrm>
            <a:off x="4085932" y="3228108"/>
            <a:ext cx="379845" cy="3798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A</a:t>
            </a:r>
            <a:endParaRPr kumimoji="0" lang="en-US" sz="2400" b="1" dirty="0"/>
          </a:p>
        </p:txBody>
      </p:sp>
      <p:sp>
        <p:nvSpPr>
          <p:cNvPr id="100" name="Oval 7"/>
          <p:cNvSpPr>
            <a:spLocks noChangeArrowheads="1"/>
          </p:cNvSpPr>
          <p:nvPr/>
        </p:nvSpPr>
        <p:spPr bwMode="auto">
          <a:xfrm>
            <a:off x="6856841" y="2528452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D</a:t>
            </a:r>
            <a:endParaRPr kumimoji="0" lang="en-US" sz="2400" b="1" dirty="0"/>
          </a:p>
        </p:txBody>
      </p:sp>
      <p:sp>
        <p:nvSpPr>
          <p:cNvPr id="101" name="Oval 7"/>
          <p:cNvSpPr>
            <a:spLocks noChangeArrowheads="1"/>
          </p:cNvSpPr>
          <p:nvPr/>
        </p:nvSpPr>
        <p:spPr bwMode="auto">
          <a:xfrm>
            <a:off x="6856841" y="3927764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E</a:t>
            </a:r>
            <a:endParaRPr kumimoji="0" lang="en-US" sz="2400" b="1" dirty="0"/>
          </a:p>
        </p:txBody>
      </p:sp>
      <p:sp>
        <p:nvSpPr>
          <p:cNvPr id="102" name="Oval 7"/>
          <p:cNvSpPr>
            <a:spLocks noChangeArrowheads="1"/>
          </p:cNvSpPr>
          <p:nvPr/>
        </p:nvSpPr>
        <p:spPr bwMode="auto">
          <a:xfrm>
            <a:off x="8041404" y="3228107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F</a:t>
            </a:r>
            <a:endParaRPr kumimoji="0" lang="en-US" sz="2400" b="1" dirty="0"/>
          </a:p>
        </p:txBody>
      </p:sp>
      <p:cxnSp>
        <p:nvCxnSpPr>
          <p:cNvPr id="103" name="Straight Arrow Connector 102"/>
          <p:cNvCxnSpPr>
            <a:stCxn id="99" idx="0"/>
            <a:endCxn id="97" idx="2"/>
          </p:cNvCxnSpPr>
          <p:nvPr/>
        </p:nvCxnSpPr>
        <p:spPr>
          <a:xfrm rot="5400000" flipH="1" flipV="1">
            <a:off x="4481942" y="2512289"/>
            <a:ext cx="509733" cy="921906"/>
          </a:xfrm>
          <a:prstGeom prst="curvedConnector2">
            <a:avLst/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2"/>
          <p:cNvCxnSpPr>
            <a:stCxn id="97" idx="2"/>
            <a:endCxn id="98" idx="2"/>
          </p:cNvCxnSpPr>
          <p:nvPr/>
        </p:nvCxnSpPr>
        <p:spPr>
          <a:xfrm rot="10800000" flipV="1">
            <a:off x="5197761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2"/>
          <p:cNvCxnSpPr>
            <a:stCxn id="97" idx="7"/>
            <a:endCxn id="100" idx="1"/>
          </p:cNvCxnSpPr>
          <p:nvPr/>
        </p:nvCxnSpPr>
        <p:spPr>
          <a:xfrm rot="5400000" flipH="1" flipV="1">
            <a:off x="6217223" y="1888835"/>
            <a:ext cx="12700" cy="1390489"/>
          </a:xfrm>
          <a:prstGeom prst="curvedConnector3">
            <a:avLst>
              <a:gd name="adj1" fmla="val 2238008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2"/>
          <p:cNvCxnSpPr>
            <a:stCxn id="98" idx="6"/>
            <a:endCxn id="97" idx="6"/>
          </p:cNvCxnSpPr>
          <p:nvPr/>
        </p:nvCxnSpPr>
        <p:spPr>
          <a:xfrm flipV="1">
            <a:off x="5577606" y="2718375"/>
            <a:ext cx="12700" cy="1399312"/>
          </a:xfrm>
          <a:prstGeom prst="curvedConnector3">
            <a:avLst>
              <a:gd name="adj1" fmla="val 1800000"/>
            </a:avLst>
          </a:prstGeom>
          <a:ln w="5715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2"/>
          <p:cNvCxnSpPr>
            <a:stCxn id="99" idx="4"/>
            <a:endCxn id="98" idx="2"/>
          </p:cNvCxnSpPr>
          <p:nvPr/>
        </p:nvCxnSpPr>
        <p:spPr>
          <a:xfrm rot="16200000" flipH="1">
            <a:off x="4481941" y="3401867"/>
            <a:ext cx="509734" cy="921906"/>
          </a:xfrm>
          <a:prstGeom prst="curvedConnector2">
            <a:avLst/>
          </a:prstGeom>
          <a:ln w="6350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02"/>
          <p:cNvCxnSpPr>
            <a:stCxn id="98" idx="5"/>
            <a:endCxn id="101" idx="3"/>
          </p:cNvCxnSpPr>
          <p:nvPr/>
        </p:nvCxnSpPr>
        <p:spPr>
          <a:xfrm rot="16200000" flipH="1">
            <a:off x="6217223" y="3556737"/>
            <a:ext cx="12700" cy="1390489"/>
          </a:xfrm>
          <a:prstGeom prst="curvedConnector3">
            <a:avLst>
              <a:gd name="adj1" fmla="val 2238008"/>
            </a:avLst>
          </a:prstGeom>
          <a:ln w="5715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02"/>
          <p:cNvCxnSpPr>
            <a:stCxn id="101" idx="6"/>
            <a:endCxn id="100" idx="6"/>
          </p:cNvCxnSpPr>
          <p:nvPr/>
        </p:nvCxnSpPr>
        <p:spPr>
          <a:xfrm flipV="1">
            <a:off x="7236686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02"/>
          <p:cNvCxnSpPr>
            <a:stCxn id="100" idx="2"/>
            <a:endCxn id="101" idx="2"/>
          </p:cNvCxnSpPr>
          <p:nvPr/>
        </p:nvCxnSpPr>
        <p:spPr>
          <a:xfrm rot="10800000" flipV="1">
            <a:off x="6856841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02"/>
          <p:cNvCxnSpPr>
            <a:stCxn id="100" idx="6"/>
            <a:endCxn id="102" idx="0"/>
          </p:cNvCxnSpPr>
          <p:nvPr/>
        </p:nvCxnSpPr>
        <p:spPr>
          <a:xfrm>
            <a:off x="7236686" y="2718375"/>
            <a:ext cx="994641" cy="509732"/>
          </a:xfrm>
          <a:prstGeom prst="curvedConnector2">
            <a:avLst/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02"/>
          <p:cNvCxnSpPr>
            <a:stCxn id="101" idx="6"/>
            <a:endCxn id="102" idx="4"/>
          </p:cNvCxnSpPr>
          <p:nvPr/>
        </p:nvCxnSpPr>
        <p:spPr>
          <a:xfrm flipV="1">
            <a:off x="7236686" y="3607952"/>
            <a:ext cx="994641" cy="509735"/>
          </a:xfrm>
          <a:prstGeom prst="curvedConnector2">
            <a:avLst/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02"/>
          <p:cNvCxnSpPr>
            <a:stCxn id="98" idx="6"/>
            <a:endCxn id="100" idx="2"/>
          </p:cNvCxnSpPr>
          <p:nvPr/>
        </p:nvCxnSpPr>
        <p:spPr>
          <a:xfrm flipV="1">
            <a:off x="5577606" y="2718375"/>
            <a:ext cx="1279235" cy="1399312"/>
          </a:xfrm>
          <a:prstGeom prst="curved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7" name="TextBox 3096"/>
          <p:cNvSpPr txBox="1"/>
          <p:nvPr/>
        </p:nvSpPr>
        <p:spPr>
          <a:xfrm>
            <a:off x="4318104" y="25686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157" name="TextBox 156"/>
          <p:cNvSpPr txBox="1"/>
          <p:nvPr/>
        </p:nvSpPr>
        <p:spPr>
          <a:xfrm>
            <a:off x="6165378" y="32386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58" name="TextBox 157"/>
          <p:cNvSpPr txBox="1"/>
          <p:nvPr/>
        </p:nvSpPr>
        <p:spPr>
          <a:xfrm>
            <a:off x="4908775" y="3228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59" name="TextBox 158"/>
          <p:cNvSpPr txBox="1"/>
          <p:nvPr/>
        </p:nvSpPr>
        <p:spPr>
          <a:xfrm>
            <a:off x="4351694" y="3889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60" name="TextBox 159"/>
          <p:cNvSpPr txBox="1"/>
          <p:nvPr/>
        </p:nvSpPr>
        <p:spPr>
          <a:xfrm>
            <a:off x="5765996" y="3228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622617" y="32386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7434629" y="3228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6072730" y="19694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066380" y="45024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7585059" y="396917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12</a:t>
            </a:r>
            <a:endParaRPr lang="en-US" b="1" dirty="0"/>
          </a:p>
        </p:txBody>
      </p:sp>
      <p:sp>
        <p:nvSpPr>
          <p:cNvPr id="166" name="TextBox 165"/>
          <p:cNvSpPr txBox="1"/>
          <p:nvPr/>
        </p:nvSpPr>
        <p:spPr>
          <a:xfrm>
            <a:off x="7637498" y="25076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3687018" y="3576657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0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94231" y="4258332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,3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126937" y="3677864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∞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804771" y="223013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,6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832017" y="4276436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,5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846747" y="2255908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9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,7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957319"/>
              </p:ext>
            </p:extLst>
          </p:nvPr>
        </p:nvGraphicFramePr>
        <p:xfrm>
          <a:off x="380999" y="2264680"/>
          <a:ext cx="2853492" cy="2773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75582"/>
                <a:gridCol w="475582"/>
                <a:gridCol w="475582"/>
                <a:gridCol w="475582"/>
                <a:gridCol w="475582"/>
                <a:gridCol w="47558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</a:t>
                      </a:r>
                      <a:endParaRPr lang="en-US" sz="20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B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</a:t>
                      </a:r>
                      <a:endParaRPr lang="en-US" sz="20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D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F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9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3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3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6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5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917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val 38"/>
          <p:cNvSpPr/>
          <p:nvPr/>
        </p:nvSpPr>
        <p:spPr>
          <a:xfrm>
            <a:off x="6792186" y="3863111"/>
            <a:ext cx="509154" cy="509154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0999" y="1066800"/>
            <a:ext cx="8557727" cy="928255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 smtClean="0"/>
              <a:t>Mark E as current node</a:t>
            </a:r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 smtClean="0"/>
              <a:t>Check unvisited neighbors of 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Dijkstra’s</a:t>
            </a:r>
            <a:r>
              <a:rPr lang="en-US" dirty="0"/>
              <a:t>  algorithm </a:t>
            </a:r>
          </a:p>
        </p:txBody>
      </p:sp>
      <p:sp>
        <p:nvSpPr>
          <p:cNvPr id="97" name="Oval 7"/>
          <p:cNvSpPr>
            <a:spLocks noChangeArrowheads="1"/>
          </p:cNvSpPr>
          <p:nvPr/>
        </p:nvSpPr>
        <p:spPr bwMode="auto">
          <a:xfrm>
            <a:off x="5197761" y="2528452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B</a:t>
            </a:r>
            <a:endParaRPr kumimoji="0" lang="en-US" sz="2400" b="1" dirty="0"/>
          </a:p>
        </p:txBody>
      </p:sp>
      <p:sp>
        <p:nvSpPr>
          <p:cNvPr id="98" name="Oval 7"/>
          <p:cNvSpPr>
            <a:spLocks noChangeArrowheads="1"/>
          </p:cNvSpPr>
          <p:nvPr/>
        </p:nvSpPr>
        <p:spPr bwMode="auto">
          <a:xfrm>
            <a:off x="5197761" y="3927764"/>
            <a:ext cx="379845" cy="3798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C</a:t>
            </a:r>
            <a:endParaRPr kumimoji="0" lang="en-US" sz="2400" b="1" dirty="0"/>
          </a:p>
        </p:txBody>
      </p:sp>
      <p:sp>
        <p:nvSpPr>
          <p:cNvPr id="99" name="Oval 7"/>
          <p:cNvSpPr>
            <a:spLocks noChangeArrowheads="1"/>
          </p:cNvSpPr>
          <p:nvPr/>
        </p:nvSpPr>
        <p:spPr bwMode="auto">
          <a:xfrm>
            <a:off x="4085932" y="3228108"/>
            <a:ext cx="379845" cy="3798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A</a:t>
            </a:r>
            <a:endParaRPr kumimoji="0" lang="en-US" sz="2400" b="1" dirty="0"/>
          </a:p>
        </p:txBody>
      </p:sp>
      <p:sp>
        <p:nvSpPr>
          <p:cNvPr id="100" name="Oval 7"/>
          <p:cNvSpPr>
            <a:spLocks noChangeArrowheads="1"/>
          </p:cNvSpPr>
          <p:nvPr/>
        </p:nvSpPr>
        <p:spPr bwMode="auto">
          <a:xfrm>
            <a:off x="6856841" y="2528452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D</a:t>
            </a:r>
            <a:endParaRPr kumimoji="0" lang="en-US" sz="2400" b="1" dirty="0"/>
          </a:p>
        </p:txBody>
      </p:sp>
      <p:sp>
        <p:nvSpPr>
          <p:cNvPr id="101" name="Oval 7"/>
          <p:cNvSpPr>
            <a:spLocks noChangeArrowheads="1"/>
          </p:cNvSpPr>
          <p:nvPr/>
        </p:nvSpPr>
        <p:spPr bwMode="auto">
          <a:xfrm>
            <a:off x="6856841" y="3927764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E</a:t>
            </a:r>
            <a:endParaRPr kumimoji="0" lang="en-US" sz="2400" b="1" dirty="0"/>
          </a:p>
        </p:txBody>
      </p:sp>
      <p:sp>
        <p:nvSpPr>
          <p:cNvPr id="102" name="Oval 7"/>
          <p:cNvSpPr>
            <a:spLocks noChangeArrowheads="1"/>
          </p:cNvSpPr>
          <p:nvPr/>
        </p:nvSpPr>
        <p:spPr bwMode="auto">
          <a:xfrm>
            <a:off x="8041404" y="3228107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F</a:t>
            </a:r>
            <a:endParaRPr kumimoji="0" lang="en-US" sz="2400" b="1" dirty="0"/>
          </a:p>
        </p:txBody>
      </p:sp>
      <p:cxnSp>
        <p:nvCxnSpPr>
          <p:cNvPr id="103" name="Straight Arrow Connector 102"/>
          <p:cNvCxnSpPr>
            <a:stCxn id="99" idx="0"/>
            <a:endCxn id="97" idx="2"/>
          </p:cNvCxnSpPr>
          <p:nvPr/>
        </p:nvCxnSpPr>
        <p:spPr>
          <a:xfrm rot="5400000" flipH="1" flipV="1">
            <a:off x="4481942" y="2512289"/>
            <a:ext cx="509733" cy="921906"/>
          </a:xfrm>
          <a:prstGeom prst="curvedConnector2">
            <a:avLst/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2"/>
          <p:cNvCxnSpPr>
            <a:stCxn id="97" idx="2"/>
            <a:endCxn id="98" idx="2"/>
          </p:cNvCxnSpPr>
          <p:nvPr/>
        </p:nvCxnSpPr>
        <p:spPr>
          <a:xfrm rot="10800000" flipV="1">
            <a:off x="5197761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2"/>
          <p:cNvCxnSpPr>
            <a:stCxn id="97" idx="7"/>
            <a:endCxn id="100" idx="1"/>
          </p:cNvCxnSpPr>
          <p:nvPr/>
        </p:nvCxnSpPr>
        <p:spPr>
          <a:xfrm rot="5400000" flipH="1" flipV="1">
            <a:off x="6217223" y="1888835"/>
            <a:ext cx="12700" cy="1390489"/>
          </a:xfrm>
          <a:prstGeom prst="curvedConnector3">
            <a:avLst>
              <a:gd name="adj1" fmla="val 2238008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2"/>
          <p:cNvCxnSpPr>
            <a:stCxn id="98" idx="6"/>
            <a:endCxn id="97" idx="6"/>
          </p:cNvCxnSpPr>
          <p:nvPr/>
        </p:nvCxnSpPr>
        <p:spPr>
          <a:xfrm flipV="1">
            <a:off x="5577606" y="2718375"/>
            <a:ext cx="12700" cy="1399312"/>
          </a:xfrm>
          <a:prstGeom prst="curvedConnector3">
            <a:avLst>
              <a:gd name="adj1" fmla="val 1800000"/>
            </a:avLst>
          </a:prstGeom>
          <a:ln w="5715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2"/>
          <p:cNvCxnSpPr>
            <a:stCxn id="99" idx="4"/>
            <a:endCxn id="98" idx="2"/>
          </p:cNvCxnSpPr>
          <p:nvPr/>
        </p:nvCxnSpPr>
        <p:spPr>
          <a:xfrm rot="16200000" flipH="1">
            <a:off x="4481941" y="3401867"/>
            <a:ext cx="509734" cy="921906"/>
          </a:xfrm>
          <a:prstGeom prst="curvedConnector2">
            <a:avLst/>
          </a:prstGeom>
          <a:ln w="6350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02"/>
          <p:cNvCxnSpPr>
            <a:stCxn id="98" idx="5"/>
            <a:endCxn id="101" idx="3"/>
          </p:cNvCxnSpPr>
          <p:nvPr/>
        </p:nvCxnSpPr>
        <p:spPr>
          <a:xfrm rot="16200000" flipH="1">
            <a:off x="6217223" y="3556737"/>
            <a:ext cx="12700" cy="1390489"/>
          </a:xfrm>
          <a:prstGeom prst="curvedConnector3">
            <a:avLst>
              <a:gd name="adj1" fmla="val 2238008"/>
            </a:avLst>
          </a:prstGeom>
          <a:ln w="5715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02"/>
          <p:cNvCxnSpPr>
            <a:stCxn id="101" idx="6"/>
            <a:endCxn id="100" idx="6"/>
          </p:cNvCxnSpPr>
          <p:nvPr/>
        </p:nvCxnSpPr>
        <p:spPr>
          <a:xfrm flipV="1">
            <a:off x="7236686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02"/>
          <p:cNvCxnSpPr>
            <a:stCxn id="100" idx="2"/>
            <a:endCxn id="101" idx="2"/>
          </p:cNvCxnSpPr>
          <p:nvPr/>
        </p:nvCxnSpPr>
        <p:spPr>
          <a:xfrm rot="10800000" flipV="1">
            <a:off x="6856841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02"/>
          <p:cNvCxnSpPr>
            <a:stCxn id="100" idx="6"/>
            <a:endCxn id="102" idx="0"/>
          </p:cNvCxnSpPr>
          <p:nvPr/>
        </p:nvCxnSpPr>
        <p:spPr>
          <a:xfrm>
            <a:off x="7236686" y="2718375"/>
            <a:ext cx="994641" cy="509732"/>
          </a:xfrm>
          <a:prstGeom prst="curvedConnector2">
            <a:avLst/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02"/>
          <p:cNvCxnSpPr>
            <a:stCxn id="101" idx="6"/>
            <a:endCxn id="102" idx="4"/>
          </p:cNvCxnSpPr>
          <p:nvPr/>
        </p:nvCxnSpPr>
        <p:spPr>
          <a:xfrm flipV="1">
            <a:off x="7236686" y="3607952"/>
            <a:ext cx="994641" cy="509735"/>
          </a:xfrm>
          <a:prstGeom prst="curvedConnector2">
            <a:avLst/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02"/>
          <p:cNvCxnSpPr>
            <a:stCxn id="98" idx="6"/>
            <a:endCxn id="100" idx="2"/>
          </p:cNvCxnSpPr>
          <p:nvPr/>
        </p:nvCxnSpPr>
        <p:spPr>
          <a:xfrm flipV="1">
            <a:off x="5577606" y="2718375"/>
            <a:ext cx="1279235" cy="1399312"/>
          </a:xfrm>
          <a:prstGeom prst="curved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7" name="TextBox 3096"/>
          <p:cNvSpPr txBox="1"/>
          <p:nvPr/>
        </p:nvSpPr>
        <p:spPr>
          <a:xfrm>
            <a:off x="4318104" y="25686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157" name="TextBox 156"/>
          <p:cNvSpPr txBox="1"/>
          <p:nvPr/>
        </p:nvSpPr>
        <p:spPr>
          <a:xfrm>
            <a:off x="6165378" y="32386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58" name="TextBox 157"/>
          <p:cNvSpPr txBox="1"/>
          <p:nvPr/>
        </p:nvSpPr>
        <p:spPr>
          <a:xfrm>
            <a:off x="4908775" y="3228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59" name="TextBox 158"/>
          <p:cNvSpPr txBox="1"/>
          <p:nvPr/>
        </p:nvSpPr>
        <p:spPr>
          <a:xfrm>
            <a:off x="4351694" y="3889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60" name="TextBox 159"/>
          <p:cNvSpPr txBox="1"/>
          <p:nvPr/>
        </p:nvSpPr>
        <p:spPr>
          <a:xfrm>
            <a:off x="5765996" y="3228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622617" y="32386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7434629" y="3228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6072730" y="19694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066380" y="45024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7585059" y="396917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12</a:t>
            </a:r>
            <a:endParaRPr lang="en-US" b="1" dirty="0"/>
          </a:p>
        </p:txBody>
      </p:sp>
      <p:sp>
        <p:nvSpPr>
          <p:cNvPr id="166" name="TextBox 165"/>
          <p:cNvSpPr txBox="1"/>
          <p:nvPr/>
        </p:nvSpPr>
        <p:spPr>
          <a:xfrm>
            <a:off x="7637498" y="25076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3687018" y="3576657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0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94231" y="4258332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,3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126937" y="3677864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∞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804771" y="223013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,6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832017" y="4276436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,5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846747" y="2255908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9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,7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665241"/>
              </p:ext>
            </p:extLst>
          </p:nvPr>
        </p:nvGraphicFramePr>
        <p:xfrm>
          <a:off x="380999" y="2264680"/>
          <a:ext cx="2853492" cy="2773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75582"/>
                <a:gridCol w="475582"/>
                <a:gridCol w="475582"/>
                <a:gridCol w="475582"/>
                <a:gridCol w="475582"/>
                <a:gridCol w="47558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</a:t>
                      </a:r>
                      <a:endParaRPr lang="en-US" sz="20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B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</a:t>
                      </a:r>
                      <a:endParaRPr lang="en-US" sz="20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D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F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9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3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3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6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5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1" name="Oval 40"/>
          <p:cNvSpPr/>
          <p:nvPr/>
        </p:nvSpPr>
        <p:spPr>
          <a:xfrm>
            <a:off x="2279068" y="2209221"/>
            <a:ext cx="509154" cy="509154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86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val 38"/>
          <p:cNvSpPr/>
          <p:nvPr/>
        </p:nvSpPr>
        <p:spPr>
          <a:xfrm>
            <a:off x="6792186" y="3863111"/>
            <a:ext cx="509154" cy="509154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0999" y="1066800"/>
            <a:ext cx="8557727" cy="928255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 smtClean="0"/>
              <a:t>Update D</a:t>
            </a:r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 smtClean="0"/>
              <a:t>Record path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Dijkstra’s</a:t>
            </a:r>
            <a:r>
              <a:rPr lang="en-US" dirty="0"/>
              <a:t>  algorithm </a:t>
            </a:r>
          </a:p>
        </p:txBody>
      </p:sp>
      <p:sp>
        <p:nvSpPr>
          <p:cNvPr id="97" name="Oval 7"/>
          <p:cNvSpPr>
            <a:spLocks noChangeArrowheads="1"/>
          </p:cNvSpPr>
          <p:nvPr/>
        </p:nvSpPr>
        <p:spPr bwMode="auto">
          <a:xfrm>
            <a:off x="5197761" y="2528452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B</a:t>
            </a:r>
            <a:endParaRPr kumimoji="0" lang="en-US" sz="2400" b="1" dirty="0"/>
          </a:p>
        </p:txBody>
      </p:sp>
      <p:sp>
        <p:nvSpPr>
          <p:cNvPr id="98" name="Oval 7"/>
          <p:cNvSpPr>
            <a:spLocks noChangeArrowheads="1"/>
          </p:cNvSpPr>
          <p:nvPr/>
        </p:nvSpPr>
        <p:spPr bwMode="auto">
          <a:xfrm>
            <a:off x="5197761" y="3927764"/>
            <a:ext cx="379845" cy="3798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C</a:t>
            </a:r>
            <a:endParaRPr kumimoji="0" lang="en-US" sz="2400" b="1" dirty="0"/>
          </a:p>
        </p:txBody>
      </p:sp>
      <p:sp>
        <p:nvSpPr>
          <p:cNvPr id="99" name="Oval 7"/>
          <p:cNvSpPr>
            <a:spLocks noChangeArrowheads="1"/>
          </p:cNvSpPr>
          <p:nvPr/>
        </p:nvSpPr>
        <p:spPr bwMode="auto">
          <a:xfrm>
            <a:off x="4085932" y="3228108"/>
            <a:ext cx="379845" cy="3798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A</a:t>
            </a:r>
            <a:endParaRPr kumimoji="0" lang="en-US" sz="2400" b="1" dirty="0"/>
          </a:p>
        </p:txBody>
      </p:sp>
      <p:sp>
        <p:nvSpPr>
          <p:cNvPr id="100" name="Oval 7"/>
          <p:cNvSpPr>
            <a:spLocks noChangeArrowheads="1"/>
          </p:cNvSpPr>
          <p:nvPr/>
        </p:nvSpPr>
        <p:spPr bwMode="auto">
          <a:xfrm>
            <a:off x="6856841" y="2528452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D</a:t>
            </a:r>
            <a:endParaRPr kumimoji="0" lang="en-US" sz="2400" b="1" dirty="0"/>
          </a:p>
        </p:txBody>
      </p:sp>
      <p:sp>
        <p:nvSpPr>
          <p:cNvPr id="101" name="Oval 7"/>
          <p:cNvSpPr>
            <a:spLocks noChangeArrowheads="1"/>
          </p:cNvSpPr>
          <p:nvPr/>
        </p:nvSpPr>
        <p:spPr bwMode="auto">
          <a:xfrm>
            <a:off x="6856841" y="3927764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E</a:t>
            </a:r>
            <a:endParaRPr kumimoji="0" lang="en-US" sz="2400" b="1" dirty="0"/>
          </a:p>
        </p:txBody>
      </p:sp>
      <p:sp>
        <p:nvSpPr>
          <p:cNvPr id="102" name="Oval 7"/>
          <p:cNvSpPr>
            <a:spLocks noChangeArrowheads="1"/>
          </p:cNvSpPr>
          <p:nvPr/>
        </p:nvSpPr>
        <p:spPr bwMode="auto">
          <a:xfrm>
            <a:off x="8041404" y="3228107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F</a:t>
            </a:r>
            <a:endParaRPr kumimoji="0" lang="en-US" sz="2400" b="1" dirty="0"/>
          </a:p>
        </p:txBody>
      </p:sp>
      <p:cxnSp>
        <p:nvCxnSpPr>
          <p:cNvPr id="103" name="Straight Arrow Connector 102"/>
          <p:cNvCxnSpPr>
            <a:stCxn id="99" idx="0"/>
            <a:endCxn id="97" idx="2"/>
          </p:cNvCxnSpPr>
          <p:nvPr/>
        </p:nvCxnSpPr>
        <p:spPr>
          <a:xfrm rot="5400000" flipH="1" flipV="1">
            <a:off x="4481942" y="2512289"/>
            <a:ext cx="509733" cy="921906"/>
          </a:xfrm>
          <a:prstGeom prst="curvedConnector2">
            <a:avLst/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2"/>
          <p:cNvCxnSpPr>
            <a:stCxn id="97" idx="2"/>
            <a:endCxn id="98" idx="2"/>
          </p:cNvCxnSpPr>
          <p:nvPr/>
        </p:nvCxnSpPr>
        <p:spPr>
          <a:xfrm rot="10800000" flipV="1">
            <a:off x="5197761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2"/>
          <p:cNvCxnSpPr>
            <a:stCxn id="97" idx="7"/>
            <a:endCxn id="100" idx="1"/>
          </p:cNvCxnSpPr>
          <p:nvPr/>
        </p:nvCxnSpPr>
        <p:spPr>
          <a:xfrm rot="5400000" flipH="1" flipV="1">
            <a:off x="6217223" y="1888835"/>
            <a:ext cx="12700" cy="1390489"/>
          </a:xfrm>
          <a:prstGeom prst="curvedConnector3">
            <a:avLst>
              <a:gd name="adj1" fmla="val 2238008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2"/>
          <p:cNvCxnSpPr>
            <a:stCxn id="98" idx="6"/>
            <a:endCxn id="97" idx="6"/>
          </p:cNvCxnSpPr>
          <p:nvPr/>
        </p:nvCxnSpPr>
        <p:spPr>
          <a:xfrm flipV="1">
            <a:off x="5577606" y="2718375"/>
            <a:ext cx="12700" cy="1399312"/>
          </a:xfrm>
          <a:prstGeom prst="curvedConnector3">
            <a:avLst>
              <a:gd name="adj1" fmla="val 1800000"/>
            </a:avLst>
          </a:prstGeom>
          <a:ln w="5715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2"/>
          <p:cNvCxnSpPr>
            <a:stCxn id="99" idx="4"/>
            <a:endCxn id="98" idx="2"/>
          </p:cNvCxnSpPr>
          <p:nvPr/>
        </p:nvCxnSpPr>
        <p:spPr>
          <a:xfrm rot="16200000" flipH="1">
            <a:off x="4481941" y="3401867"/>
            <a:ext cx="509734" cy="921906"/>
          </a:xfrm>
          <a:prstGeom prst="curvedConnector2">
            <a:avLst/>
          </a:prstGeom>
          <a:ln w="6350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02"/>
          <p:cNvCxnSpPr>
            <a:stCxn id="98" idx="5"/>
            <a:endCxn id="101" idx="3"/>
          </p:cNvCxnSpPr>
          <p:nvPr/>
        </p:nvCxnSpPr>
        <p:spPr>
          <a:xfrm rot="16200000" flipH="1">
            <a:off x="6217223" y="3556737"/>
            <a:ext cx="12700" cy="1390489"/>
          </a:xfrm>
          <a:prstGeom prst="curvedConnector3">
            <a:avLst>
              <a:gd name="adj1" fmla="val 2238008"/>
            </a:avLst>
          </a:prstGeom>
          <a:ln w="5715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02"/>
          <p:cNvCxnSpPr>
            <a:stCxn id="101" idx="6"/>
            <a:endCxn id="100" idx="6"/>
          </p:cNvCxnSpPr>
          <p:nvPr/>
        </p:nvCxnSpPr>
        <p:spPr>
          <a:xfrm flipV="1">
            <a:off x="7236686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02"/>
          <p:cNvCxnSpPr>
            <a:stCxn id="100" idx="2"/>
            <a:endCxn id="101" idx="2"/>
          </p:cNvCxnSpPr>
          <p:nvPr/>
        </p:nvCxnSpPr>
        <p:spPr>
          <a:xfrm rot="10800000" flipV="1">
            <a:off x="6856841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02"/>
          <p:cNvCxnSpPr>
            <a:stCxn id="100" idx="6"/>
            <a:endCxn id="102" idx="0"/>
          </p:cNvCxnSpPr>
          <p:nvPr/>
        </p:nvCxnSpPr>
        <p:spPr>
          <a:xfrm>
            <a:off x="7236686" y="2718375"/>
            <a:ext cx="994641" cy="509732"/>
          </a:xfrm>
          <a:prstGeom prst="curvedConnector2">
            <a:avLst/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02"/>
          <p:cNvCxnSpPr>
            <a:stCxn id="101" idx="6"/>
            <a:endCxn id="102" idx="4"/>
          </p:cNvCxnSpPr>
          <p:nvPr/>
        </p:nvCxnSpPr>
        <p:spPr>
          <a:xfrm flipV="1">
            <a:off x="7236686" y="3607952"/>
            <a:ext cx="994641" cy="509735"/>
          </a:xfrm>
          <a:prstGeom prst="curvedConnector2">
            <a:avLst/>
          </a:prstGeom>
          <a:ln w="6350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02"/>
          <p:cNvCxnSpPr>
            <a:stCxn id="98" idx="6"/>
            <a:endCxn id="100" idx="2"/>
          </p:cNvCxnSpPr>
          <p:nvPr/>
        </p:nvCxnSpPr>
        <p:spPr>
          <a:xfrm flipV="1">
            <a:off x="5577606" y="2718375"/>
            <a:ext cx="1279235" cy="1399312"/>
          </a:xfrm>
          <a:prstGeom prst="curved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7" name="TextBox 3096"/>
          <p:cNvSpPr txBox="1"/>
          <p:nvPr/>
        </p:nvSpPr>
        <p:spPr>
          <a:xfrm>
            <a:off x="4318104" y="25686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157" name="TextBox 156"/>
          <p:cNvSpPr txBox="1"/>
          <p:nvPr/>
        </p:nvSpPr>
        <p:spPr>
          <a:xfrm>
            <a:off x="6165378" y="32386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58" name="TextBox 157"/>
          <p:cNvSpPr txBox="1"/>
          <p:nvPr/>
        </p:nvSpPr>
        <p:spPr>
          <a:xfrm>
            <a:off x="4908775" y="3228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59" name="TextBox 158"/>
          <p:cNvSpPr txBox="1"/>
          <p:nvPr/>
        </p:nvSpPr>
        <p:spPr>
          <a:xfrm>
            <a:off x="4351694" y="3889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60" name="TextBox 159"/>
          <p:cNvSpPr txBox="1"/>
          <p:nvPr/>
        </p:nvSpPr>
        <p:spPr>
          <a:xfrm>
            <a:off x="5765996" y="3228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622617" y="32386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7434629" y="3228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6072730" y="19694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066380" y="45024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7585059" y="396917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12</a:t>
            </a:r>
            <a:endParaRPr lang="en-US" b="1" dirty="0"/>
          </a:p>
        </p:txBody>
      </p:sp>
      <p:sp>
        <p:nvSpPr>
          <p:cNvPr id="166" name="TextBox 165"/>
          <p:cNvSpPr txBox="1"/>
          <p:nvPr/>
        </p:nvSpPr>
        <p:spPr>
          <a:xfrm>
            <a:off x="7637498" y="25076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3687018" y="3576657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0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94231" y="4258332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,3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126937" y="3677864"/>
            <a:ext cx="849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,17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804771" y="223013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,6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832017" y="4276436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,5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846747" y="2255908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9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,7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687018" y="3576657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0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5196"/>
              </p:ext>
            </p:extLst>
          </p:nvPr>
        </p:nvGraphicFramePr>
        <p:xfrm>
          <a:off x="380999" y="2264680"/>
          <a:ext cx="2853492" cy="2773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75582"/>
                <a:gridCol w="475582"/>
                <a:gridCol w="475582"/>
                <a:gridCol w="475582"/>
                <a:gridCol w="475582"/>
                <a:gridCol w="47558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</a:t>
                      </a:r>
                      <a:endParaRPr lang="en-US" sz="20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B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</a:t>
                      </a:r>
                      <a:endParaRPr lang="en-US" sz="20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D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F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9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3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3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6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5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6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5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17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2" name="Oval 41"/>
          <p:cNvSpPr/>
          <p:nvPr/>
        </p:nvSpPr>
        <p:spPr>
          <a:xfrm>
            <a:off x="2279068" y="2209221"/>
            <a:ext cx="509154" cy="509154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03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80999" y="1066800"/>
            <a:ext cx="8557727" cy="928255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 smtClean="0"/>
              <a:t>Mark E as visited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Dijkstra’s</a:t>
            </a:r>
            <a:r>
              <a:rPr lang="en-US" dirty="0"/>
              <a:t>  algorithm </a:t>
            </a:r>
          </a:p>
        </p:txBody>
      </p:sp>
      <p:sp>
        <p:nvSpPr>
          <p:cNvPr id="97" name="Oval 7"/>
          <p:cNvSpPr>
            <a:spLocks noChangeArrowheads="1"/>
          </p:cNvSpPr>
          <p:nvPr/>
        </p:nvSpPr>
        <p:spPr bwMode="auto">
          <a:xfrm>
            <a:off x="5197761" y="2528452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B</a:t>
            </a:r>
            <a:endParaRPr kumimoji="0" lang="en-US" sz="2400" b="1" dirty="0"/>
          </a:p>
        </p:txBody>
      </p:sp>
      <p:sp>
        <p:nvSpPr>
          <p:cNvPr id="98" name="Oval 7"/>
          <p:cNvSpPr>
            <a:spLocks noChangeArrowheads="1"/>
          </p:cNvSpPr>
          <p:nvPr/>
        </p:nvSpPr>
        <p:spPr bwMode="auto">
          <a:xfrm>
            <a:off x="5197761" y="3927764"/>
            <a:ext cx="379845" cy="3798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C</a:t>
            </a:r>
            <a:endParaRPr kumimoji="0" lang="en-US" sz="2400" b="1" dirty="0"/>
          </a:p>
        </p:txBody>
      </p:sp>
      <p:sp>
        <p:nvSpPr>
          <p:cNvPr id="99" name="Oval 7"/>
          <p:cNvSpPr>
            <a:spLocks noChangeArrowheads="1"/>
          </p:cNvSpPr>
          <p:nvPr/>
        </p:nvSpPr>
        <p:spPr bwMode="auto">
          <a:xfrm>
            <a:off x="4085932" y="3228108"/>
            <a:ext cx="379845" cy="3798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A</a:t>
            </a:r>
            <a:endParaRPr kumimoji="0" lang="en-US" sz="2400" b="1" dirty="0"/>
          </a:p>
        </p:txBody>
      </p:sp>
      <p:sp>
        <p:nvSpPr>
          <p:cNvPr id="100" name="Oval 7"/>
          <p:cNvSpPr>
            <a:spLocks noChangeArrowheads="1"/>
          </p:cNvSpPr>
          <p:nvPr/>
        </p:nvSpPr>
        <p:spPr bwMode="auto">
          <a:xfrm>
            <a:off x="6856841" y="2528452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D</a:t>
            </a:r>
            <a:endParaRPr kumimoji="0" lang="en-US" sz="2400" b="1" dirty="0"/>
          </a:p>
        </p:txBody>
      </p:sp>
      <p:sp>
        <p:nvSpPr>
          <p:cNvPr id="101" name="Oval 7"/>
          <p:cNvSpPr>
            <a:spLocks noChangeArrowheads="1"/>
          </p:cNvSpPr>
          <p:nvPr/>
        </p:nvSpPr>
        <p:spPr bwMode="auto">
          <a:xfrm>
            <a:off x="6856841" y="3927764"/>
            <a:ext cx="379845" cy="3798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E</a:t>
            </a:r>
            <a:endParaRPr kumimoji="0" lang="en-US" sz="2400" b="1" dirty="0"/>
          </a:p>
        </p:txBody>
      </p:sp>
      <p:sp>
        <p:nvSpPr>
          <p:cNvPr id="102" name="Oval 7"/>
          <p:cNvSpPr>
            <a:spLocks noChangeArrowheads="1"/>
          </p:cNvSpPr>
          <p:nvPr/>
        </p:nvSpPr>
        <p:spPr bwMode="auto">
          <a:xfrm>
            <a:off x="8041404" y="3228107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F</a:t>
            </a:r>
            <a:endParaRPr kumimoji="0" lang="en-US" sz="2400" b="1" dirty="0"/>
          </a:p>
        </p:txBody>
      </p:sp>
      <p:cxnSp>
        <p:nvCxnSpPr>
          <p:cNvPr id="103" name="Straight Arrow Connector 102"/>
          <p:cNvCxnSpPr>
            <a:stCxn id="99" idx="0"/>
            <a:endCxn id="97" idx="2"/>
          </p:cNvCxnSpPr>
          <p:nvPr/>
        </p:nvCxnSpPr>
        <p:spPr>
          <a:xfrm rot="5400000" flipH="1" flipV="1">
            <a:off x="4481942" y="2512289"/>
            <a:ext cx="509733" cy="921906"/>
          </a:xfrm>
          <a:prstGeom prst="curvedConnector2">
            <a:avLst/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2"/>
          <p:cNvCxnSpPr>
            <a:stCxn id="97" idx="2"/>
            <a:endCxn id="98" idx="2"/>
          </p:cNvCxnSpPr>
          <p:nvPr/>
        </p:nvCxnSpPr>
        <p:spPr>
          <a:xfrm rot="10800000" flipV="1">
            <a:off x="5197761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2"/>
          <p:cNvCxnSpPr>
            <a:stCxn id="97" idx="7"/>
            <a:endCxn id="100" idx="1"/>
          </p:cNvCxnSpPr>
          <p:nvPr/>
        </p:nvCxnSpPr>
        <p:spPr>
          <a:xfrm rot="5400000" flipH="1" flipV="1">
            <a:off x="6217223" y="1888835"/>
            <a:ext cx="12700" cy="1390489"/>
          </a:xfrm>
          <a:prstGeom prst="curvedConnector3">
            <a:avLst>
              <a:gd name="adj1" fmla="val 2238008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2"/>
          <p:cNvCxnSpPr>
            <a:stCxn id="98" idx="6"/>
            <a:endCxn id="97" idx="6"/>
          </p:cNvCxnSpPr>
          <p:nvPr/>
        </p:nvCxnSpPr>
        <p:spPr>
          <a:xfrm flipV="1">
            <a:off x="5577606" y="2718375"/>
            <a:ext cx="12700" cy="1399312"/>
          </a:xfrm>
          <a:prstGeom prst="curvedConnector3">
            <a:avLst>
              <a:gd name="adj1" fmla="val 1800000"/>
            </a:avLst>
          </a:prstGeom>
          <a:ln w="5715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2"/>
          <p:cNvCxnSpPr>
            <a:stCxn id="99" idx="4"/>
            <a:endCxn id="98" idx="2"/>
          </p:cNvCxnSpPr>
          <p:nvPr/>
        </p:nvCxnSpPr>
        <p:spPr>
          <a:xfrm rot="16200000" flipH="1">
            <a:off x="4481941" y="3401867"/>
            <a:ext cx="509734" cy="921906"/>
          </a:xfrm>
          <a:prstGeom prst="curvedConnector2">
            <a:avLst/>
          </a:prstGeom>
          <a:ln w="6350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02"/>
          <p:cNvCxnSpPr>
            <a:stCxn id="98" idx="5"/>
            <a:endCxn id="101" idx="3"/>
          </p:cNvCxnSpPr>
          <p:nvPr/>
        </p:nvCxnSpPr>
        <p:spPr>
          <a:xfrm rot="16200000" flipH="1">
            <a:off x="6217223" y="3556737"/>
            <a:ext cx="12700" cy="1390489"/>
          </a:xfrm>
          <a:prstGeom prst="curvedConnector3">
            <a:avLst>
              <a:gd name="adj1" fmla="val 2238008"/>
            </a:avLst>
          </a:prstGeom>
          <a:ln w="5715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02"/>
          <p:cNvCxnSpPr>
            <a:stCxn id="101" idx="6"/>
            <a:endCxn id="100" idx="6"/>
          </p:cNvCxnSpPr>
          <p:nvPr/>
        </p:nvCxnSpPr>
        <p:spPr>
          <a:xfrm flipV="1">
            <a:off x="7236686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02"/>
          <p:cNvCxnSpPr>
            <a:stCxn id="100" idx="2"/>
            <a:endCxn id="101" idx="2"/>
          </p:cNvCxnSpPr>
          <p:nvPr/>
        </p:nvCxnSpPr>
        <p:spPr>
          <a:xfrm rot="10800000" flipV="1">
            <a:off x="6856841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02"/>
          <p:cNvCxnSpPr>
            <a:stCxn id="100" idx="6"/>
            <a:endCxn id="102" idx="0"/>
          </p:cNvCxnSpPr>
          <p:nvPr/>
        </p:nvCxnSpPr>
        <p:spPr>
          <a:xfrm>
            <a:off x="7236686" y="2718375"/>
            <a:ext cx="994641" cy="509732"/>
          </a:xfrm>
          <a:prstGeom prst="curvedConnector2">
            <a:avLst/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02"/>
          <p:cNvCxnSpPr>
            <a:stCxn id="101" idx="6"/>
            <a:endCxn id="102" idx="4"/>
          </p:cNvCxnSpPr>
          <p:nvPr/>
        </p:nvCxnSpPr>
        <p:spPr>
          <a:xfrm flipV="1">
            <a:off x="7236686" y="3607952"/>
            <a:ext cx="994641" cy="509735"/>
          </a:xfrm>
          <a:prstGeom prst="curvedConnector2">
            <a:avLst/>
          </a:prstGeom>
          <a:ln w="6350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02"/>
          <p:cNvCxnSpPr>
            <a:stCxn id="98" idx="6"/>
            <a:endCxn id="100" idx="2"/>
          </p:cNvCxnSpPr>
          <p:nvPr/>
        </p:nvCxnSpPr>
        <p:spPr>
          <a:xfrm flipV="1">
            <a:off x="5577606" y="2718375"/>
            <a:ext cx="1279235" cy="1399312"/>
          </a:xfrm>
          <a:prstGeom prst="curved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7" name="TextBox 3096"/>
          <p:cNvSpPr txBox="1"/>
          <p:nvPr/>
        </p:nvSpPr>
        <p:spPr>
          <a:xfrm>
            <a:off x="4318104" y="25686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157" name="TextBox 156"/>
          <p:cNvSpPr txBox="1"/>
          <p:nvPr/>
        </p:nvSpPr>
        <p:spPr>
          <a:xfrm>
            <a:off x="6165378" y="32386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58" name="TextBox 157"/>
          <p:cNvSpPr txBox="1"/>
          <p:nvPr/>
        </p:nvSpPr>
        <p:spPr>
          <a:xfrm>
            <a:off x="4908775" y="3228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59" name="TextBox 158"/>
          <p:cNvSpPr txBox="1"/>
          <p:nvPr/>
        </p:nvSpPr>
        <p:spPr>
          <a:xfrm>
            <a:off x="4351694" y="3889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60" name="TextBox 159"/>
          <p:cNvSpPr txBox="1"/>
          <p:nvPr/>
        </p:nvSpPr>
        <p:spPr>
          <a:xfrm>
            <a:off x="5765996" y="3228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622617" y="32386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7434629" y="3228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6072730" y="19694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066380" y="45024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7585059" y="396917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12</a:t>
            </a:r>
            <a:endParaRPr lang="en-US" b="1" dirty="0"/>
          </a:p>
        </p:txBody>
      </p:sp>
      <p:sp>
        <p:nvSpPr>
          <p:cNvPr id="166" name="TextBox 165"/>
          <p:cNvSpPr txBox="1"/>
          <p:nvPr/>
        </p:nvSpPr>
        <p:spPr>
          <a:xfrm>
            <a:off x="7637498" y="25076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3687018" y="3576657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0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94231" y="4258332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,3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126937" y="3677864"/>
            <a:ext cx="849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,17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804771" y="223013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,6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832017" y="4276436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,5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846747" y="2255908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9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,7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570608"/>
              </p:ext>
            </p:extLst>
          </p:nvPr>
        </p:nvGraphicFramePr>
        <p:xfrm>
          <a:off x="380999" y="2264680"/>
          <a:ext cx="2853492" cy="2773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75582"/>
                <a:gridCol w="475582"/>
                <a:gridCol w="475582"/>
                <a:gridCol w="475582"/>
                <a:gridCol w="475582"/>
                <a:gridCol w="47558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</a:t>
                      </a:r>
                      <a:endParaRPr lang="en-US" sz="20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B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</a:t>
                      </a:r>
                      <a:endParaRPr lang="en-US" sz="20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D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E</a:t>
                      </a:r>
                      <a:endParaRPr lang="en-US" sz="20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F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9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3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3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6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5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6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5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17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076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val 38"/>
          <p:cNvSpPr/>
          <p:nvPr/>
        </p:nvSpPr>
        <p:spPr>
          <a:xfrm>
            <a:off x="6792186" y="2464088"/>
            <a:ext cx="509154" cy="509154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0999" y="1066800"/>
            <a:ext cx="8557727" cy="928255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 smtClean="0"/>
              <a:t>Mark D as current node</a:t>
            </a:r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 smtClean="0"/>
              <a:t>Check unvisited neighbors of D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Dijkstra’s</a:t>
            </a:r>
            <a:r>
              <a:rPr lang="en-US" dirty="0"/>
              <a:t>  algorithm </a:t>
            </a:r>
          </a:p>
        </p:txBody>
      </p:sp>
      <p:sp>
        <p:nvSpPr>
          <p:cNvPr id="97" name="Oval 7"/>
          <p:cNvSpPr>
            <a:spLocks noChangeArrowheads="1"/>
          </p:cNvSpPr>
          <p:nvPr/>
        </p:nvSpPr>
        <p:spPr bwMode="auto">
          <a:xfrm>
            <a:off x="5197761" y="2528452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B</a:t>
            </a:r>
            <a:endParaRPr kumimoji="0" lang="en-US" sz="2400" b="1" dirty="0"/>
          </a:p>
        </p:txBody>
      </p:sp>
      <p:sp>
        <p:nvSpPr>
          <p:cNvPr id="98" name="Oval 7"/>
          <p:cNvSpPr>
            <a:spLocks noChangeArrowheads="1"/>
          </p:cNvSpPr>
          <p:nvPr/>
        </p:nvSpPr>
        <p:spPr bwMode="auto">
          <a:xfrm>
            <a:off x="5197761" y="3927764"/>
            <a:ext cx="379845" cy="3798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C</a:t>
            </a:r>
            <a:endParaRPr kumimoji="0" lang="en-US" sz="2400" b="1" dirty="0"/>
          </a:p>
        </p:txBody>
      </p:sp>
      <p:sp>
        <p:nvSpPr>
          <p:cNvPr id="99" name="Oval 7"/>
          <p:cNvSpPr>
            <a:spLocks noChangeArrowheads="1"/>
          </p:cNvSpPr>
          <p:nvPr/>
        </p:nvSpPr>
        <p:spPr bwMode="auto">
          <a:xfrm>
            <a:off x="4085932" y="3228108"/>
            <a:ext cx="379845" cy="3798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A</a:t>
            </a:r>
            <a:endParaRPr kumimoji="0" lang="en-US" sz="2400" b="1" dirty="0"/>
          </a:p>
        </p:txBody>
      </p:sp>
      <p:sp>
        <p:nvSpPr>
          <p:cNvPr id="100" name="Oval 7"/>
          <p:cNvSpPr>
            <a:spLocks noChangeArrowheads="1"/>
          </p:cNvSpPr>
          <p:nvPr/>
        </p:nvSpPr>
        <p:spPr bwMode="auto">
          <a:xfrm>
            <a:off x="6856841" y="2528452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D</a:t>
            </a:r>
            <a:endParaRPr kumimoji="0" lang="en-US" sz="2400" b="1" dirty="0"/>
          </a:p>
        </p:txBody>
      </p:sp>
      <p:sp>
        <p:nvSpPr>
          <p:cNvPr id="101" name="Oval 7"/>
          <p:cNvSpPr>
            <a:spLocks noChangeArrowheads="1"/>
          </p:cNvSpPr>
          <p:nvPr/>
        </p:nvSpPr>
        <p:spPr bwMode="auto">
          <a:xfrm>
            <a:off x="6856841" y="3927764"/>
            <a:ext cx="379845" cy="3798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E</a:t>
            </a:r>
            <a:endParaRPr kumimoji="0" lang="en-US" sz="2400" b="1" dirty="0"/>
          </a:p>
        </p:txBody>
      </p:sp>
      <p:sp>
        <p:nvSpPr>
          <p:cNvPr id="102" name="Oval 7"/>
          <p:cNvSpPr>
            <a:spLocks noChangeArrowheads="1"/>
          </p:cNvSpPr>
          <p:nvPr/>
        </p:nvSpPr>
        <p:spPr bwMode="auto">
          <a:xfrm>
            <a:off x="8041404" y="3228107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F</a:t>
            </a:r>
            <a:endParaRPr kumimoji="0" lang="en-US" sz="2400" b="1" dirty="0"/>
          </a:p>
        </p:txBody>
      </p:sp>
      <p:cxnSp>
        <p:nvCxnSpPr>
          <p:cNvPr id="103" name="Straight Arrow Connector 102"/>
          <p:cNvCxnSpPr>
            <a:stCxn id="99" idx="0"/>
            <a:endCxn id="97" idx="2"/>
          </p:cNvCxnSpPr>
          <p:nvPr/>
        </p:nvCxnSpPr>
        <p:spPr>
          <a:xfrm rot="5400000" flipH="1" flipV="1">
            <a:off x="4481942" y="2512289"/>
            <a:ext cx="509733" cy="921906"/>
          </a:xfrm>
          <a:prstGeom prst="curvedConnector2">
            <a:avLst/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2"/>
          <p:cNvCxnSpPr>
            <a:stCxn id="97" idx="2"/>
            <a:endCxn id="98" idx="2"/>
          </p:cNvCxnSpPr>
          <p:nvPr/>
        </p:nvCxnSpPr>
        <p:spPr>
          <a:xfrm rot="10800000" flipV="1">
            <a:off x="5197761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2"/>
          <p:cNvCxnSpPr>
            <a:stCxn id="97" idx="7"/>
            <a:endCxn id="100" idx="1"/>
          </p:cNvCxnSpPr>
          <p:nvPr/>
        </p:nvCxnSpPr>
        <p:spPr>
          <a:xfrm rot="5400000" flipH="1" flipV="1">
            <a:off x="6217223" y="1888835"/>
            <a:ext cx="12700" cy="1390489"/>
          </a:xfrm>
          <a:prstGeom prst="curvedConnector3">
            <a:avLst>
              <a:gd name="adj1" fmla="val 2238008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2"/>
          <p:cNvCxnSpPr>
            <a:stCxn id="98" idx="6"/>
            <a:endCxn id="97" idx="6"/>
          </p:cNvCxnSpPr>
          <p:nvPr/>
        </p:nvCxnSpPr>
        <p:spPr>
          <a:xfrm flipV="1">
            <a:off x="5577606" y="2718375"/>
            <a:ext cx="12700" cy="1399312"/>
          </a:xfrm>
          <a:prstGeom prst="curvedConnector3">
            <a:avLst>
              <a:gd name="adj1" fmla="val 1800000"/>
            </a:avLst>
          </a:prstGeom>
          <a:ln w="5715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2"/>
          <p:cNvCxnSpPr>
            <a:stCxn id="99" idx="4"/>
            <a:endCxn id="98" idx="2"/>
          </p:cNvCxnSpPr>
          <p:nvPr/>
        </p:nvCxnSpPr>
        <p:spPr>
          <a:xfrm rot="16200000" flipH="1">
            <a:off x="4481941" y="3401867"/>
            <a:ext cx="509734" cy="921906"/>
          </a:xfrm>
          <a:prstGeom prst="curvedConnector2">
            <a:avLst/>
          </a:prstGeom>
          <a:ln w="6350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02"/>
          <p:cNvCxnSpPr>
            <a:stCxn id="98" idx="5"/>
            <a:endCxn id="101" idx="3"/>
          </p:cNvCxnSpPr>
          <p:nvPr/>
        </p:nvCxnSpPr>
        <p:spPr>
          <a:xfrm rot="16200000" flipH="1">
            <a:off x="6217223" y="3556737"/>
            <a:ext cx="12700" cy="1390489"/>
          </a:xfrm>
          <a:prstGeom prst="curvedConnector3">
            <a:avLst>
              <a:gd name="adj1" fmla="val 2238008"/>
            </a:avLst>
          </a:prstGeom>
          <a:ln w="5715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02"/>
          <p:cNvCxnSpPr>
            <a:stCxn id="101" idx="6"/>
            <a:endCxn id="100" idx="6"/>
          </p:cNvCxnSpPr>
          <p:nvPr/>
        </p:nvCxnSpPr>
        <p:spPr>
          <a:xfrm flipV="1">
            <a:off x="7236686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02"/>
          <p:cNvCxnSpPr>
            <a:stCxn id="100" idx="2"/>
            <a:endCxn id="101" idx="2"/>
          </p:cNvCxnSpPr>
          <p:nvPr/>
        </p:nvCxnSpPr>
        <p:spPr>
          <a:xfrm rot="10800000" flipV="1">
            <a:off x="6856841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02"/>
          <p:cNvCxnSpPr>
            <a:stCxn id="100" idx="6"/>
            <a:endCxn id="102" idx="0"/>
          </p:cNvCxnSpPr>
          <p:nvPr/>
        </p:nvCxnSpPr>
        <p:spPr>
          <a:xfrm>
            <a:off x="7236686" y="2718375"/>
            <a:ext cx="994641" cy="509732"/>
          </a:xfrm>
          <a:prstGeom prst="curvedConnector2">
            <a:avLst/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02"/>
          <p:cNvCxnSpPr>
            <a:stCxn id="101" idx="6"/>
            <a:endCxn id="102" idx="4"/>
          </p:cNvCxnSpPr>
          <p:nvPr/>
        </p:nvCxnSpPr>
        <p:spPr>
          <a:xfrm flipV="1">
            <a:off x="7236686" y="3607952"/>
            <a:ext cx="994641" cy="509735"/>
          </a:xfrm>
          <a:prstGeom prst="curvedConnector2">
            <a:avLst/>
          </a:prstGeom>
          <a:ln w="6350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02"/>
          <p:cNvCxnSpPr>
            <a:stCxn id="98" idx="6"/>
            <a:endCxn id="100" idx="2"/>
          </p:cNvCxnSpPr>
          <p:nvPr/>
        </p:nvCxnSpPr>
        <p:spPr>
          <a:xfrm flipV="1">
            <a:off x="5577606" y="2718375"/>
            <a:ext cx="1279235" cy="1399312"/>
          </a:xfrm>
          <a:prstGeom prst="curved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7" name="TextBox 3096"/>
          <p:cNvSpPr txBox="1"/>
          <p:nvPr/>
        </p:nvSpPr>
        <p:spPr>
          <a:xfrm>
            <a:off x="4318104" y="25686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157" name="TextBox 156"/>
          <p:cNvSpPr txBox="1"/>
          <p:nvPr/>
        </p:nvSpPr>
        <p:spPr>
          <a:xfrm>
            <a:off x="6165378" y="32386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58" name="TextBox 157"/>
          <p:cNvSpPr txBox="1"/>
          <p:nvPr/>
        </p:nvSpPr>
        <p:spPr>
          <a:xfrm>
            <a:off x="4908775" y="3228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59" name="TextBox 158"/>
          <p:cNvSpPr txBox="1"/>
          <p:nvPr/>
        </p:nvSpPr>
        <p:spPr>
          <a:xfrm>
            <a:off x="4351694" y="3889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60" name="TextBox 159"/>
          <p:cNvSpPr txBox="1"/>
          <p:nvPr/>
        </p:nvSpPr>
        <p:spPr>
          <a:xfrm>
            <a:off x="5765996" y="3228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622617" y="32386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7434629" y="3228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6072730" y="19694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066380" y="45024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7585059" y="396917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12</a:t>
            </a:r>
            <a:endParaRPr lang="en-US" b="1" dirty="0"/>
          </a:p>
        </p:txBody>
      </p:sp>
      <p:sp>
        <p:nvSpPr>
          <p:cNvPr id="166" name="TextBox 165"/>
          <p:cNvSpPr txBox="1"/>
          <p:nvPr/>
        </p:nvSpPr>
        <p:spPr>
          <a:xfrm>
            <a:off x="7637498" y="25076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3687018" y="3576657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0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94231" y="4258332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,3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126937" y="3677864"/>
            <a:ext cx="849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,17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804771" y="223013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,6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832017" y="4276436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,5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846747" y="2255908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9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,7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629489"/>
              </p:ext>
            </p:extLst>
          </p:nvPr>
        </p:nvGraphicFramePr>
        <p:xfrm>
          <a:off x="380999" y="2264680"/>
          <a:ext cx="2853492" cy="2773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75582"/>
                <a:gridCol w="475582"/>
                <a:gridCol w="475582"/>
                <a:gridCol w="475582"/>
                <a:gridCol w="475582"/>
                <a:gridCol w="47558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</a:t>
                      </a:r>
                      <a:endParaRPr lang="en-US" sz="20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B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</a:t>
                      </a:r>
                      <a:endParaRPr lang="en-US" sz="20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D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E</a:t>
                      </a:r>
                      <a:endParaRPr lang="en-US" sz="20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F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9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3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3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6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5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6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5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17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1" name="Oval 40"/>
          <p:cNvSpPr/>
          <p:nvPr/>
        </p:nvSpPr>
        <p:spPr>
          <a:xfrm>
            <a:off x="1790695" y="2212333"/>
            <a:ext cx="509154" cy="509154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0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val 38"/>
          <p:cNvSpPr/>
          <p:nvPr/>
        </p:nvSpPr>
        <p:spPr>
          <a:xfrm>
            <a:off x="6792186" y="2464088"/>
            <a:ext cx="509154" cy="509154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0999" y="1066800"/>
            <a:ext cx="8557727" cy="928255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 smtClean="0"/>
              <a:t>Update D</a:t>
            </a:r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 smtClean="0"/>
              <a:t>Record path (note: path has changed)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Dijkstra’s</a:t>
            </a:r>
            <a:r>
              <a:rPr lang="en-US" dirty="0"/>
              <a:t>  algorithm </a:t>
            </a:r>
          </a:p>
        </p:txBody>
      </p:sp>
      <p:sp>
        <p:nvSpPr>
          <p:cNvPr id="97" name="Oval 7"/>
          <p:cNvSpPr>
            <a:spLocks noChangeArrowheads="1"/>
          </p:cNvSpPr>
          <p:nvPr/>
        </p:nvSpPr>
        <p:spPr bwMode="auto">
          <a:xfrm>
            <a:off x="5197761" y="2528452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B</a:t>
            </a:r>
            <a:endParaRPr kumimoji="0" lang="en-US" sz="2400" b="1" dirty="0"/>
          </a:p>
        </p:txBody>
      </p:sp>
      <p:sp>
        <p:nvSpPr>
          <p:cNvPr id="98" name="Oval 7"/>
          <p:cNvSpPr>
            <a:spLocks noChangeArrowheads="1"/>
          </p:cNvSpPr>
          <p:nvPr/>
        </p:nvSpPr>
        <p:spPr bwMode="auto">
          <a:xfrm>
            <a:off x="5197761" y="3927764"/>
            <a:ext cx="379845" cy="3798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C</a:t>
            </a:r>
            <a:endParaRPr kumimoji="0" lang="en-US" sz="2400" b="1" dirty="0"/>
          </a:p>
        </p:txBody>
      </p:sp>
      <p:sp>
        <p:nvSpPr>
          <p:cNvPr id="99" name="Oval 7"/>
          <p:cNvSpPr>
            <a:spLocks noChangeArrowheads="1"/>
          </p:cNvSpPr>
          <p:nvPr/>
        </p:nvSpPr>
        <p:spPr bwMode="auto">
          <a:xfrm>
            <a:off x="4085932" y="3228108"/>
            <a:ext cx="379845" cy="3798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A</a:t>
            </a:r>
            <a:endParaRPr kumimoji="0" lang="en-US" sz="2400" b="1" dirty="0"/>
          </a:p>
        </p:txBody>
      </p:sp>
      <p:sp>
        <p:nvSpPr>
          <p:cNvPr id="100" name="Oval 7"/>
          <p:cNvSpPr>
            <a:spLocks noChangeArrowheads="1"/>
          </p:cNvSpPr>
          <p:nvPr/>
        </p:nvSpPr>
        <p:spPr bwMode="auto">
          <a:xfrm>
            <a:off x="6856841" y="2528452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D</a:t>
            </a:r>
            <a:endParaRPr kumimoji="0" lang="en-US" sz="2400" b="1" dirty="0"/>
          </a:p>
        </p:txBody>
      </p:sp>
      <p:sp>
        <p:nvSpPr>
          <p:cNvPr id="101" name="Oval 7"/>
          <p:cNvSpPr>
            <a:spLocks noChangeArrowheads="1"/>
          </p:cNvSpPr>
          <p:nvPr/>
        </p:nvSpPr>
        <p:spPr bwMode="auto">
          <a:xfrm>
            <a:off x="6856841" y="3927764"/>
            <a:ext cx="379845" cy="3798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E</a:t>
            </a:r>
            <a:endParaRPr kumimoji="0" lang="en-US" sz="2400" b="1" dirty="0"/>
          </a:p>
        </p:txBody>
      </p:sp>
      <p:sp>
        <p:nvSpPr>
          <p:cNvPr id="102" name="Oval 7"/>
          <p:cNvSpPr>
            <a:spLocks noChangeArrowheads="1"/>
          </p:cNvSpPr>
          <p:nvPr/>
        </p:nvSpPr>
        <p:spPr bwMode="auto">
          <a:xfrm>
            <a:off x="8041404" y="3228107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F</a:t>
            </a:r>
            <a:endParaRPr kumimoji="0" lang="en-US" sz="2400" b="1" dirty="0"/>
          </a:p>
        </p:txBody>
      </p:sp>
      <p:cxnSp>
        <p:nvCxnSpPr>
          <p:cNvPr id="103" name="Straight Arrow Connector 102"/>
          <p:cNvCxnSpPr>
            <a:stCxn id="99" idx="0"/>
            <a:endCxn id="97" idx="2"/>
          </p:cNvCxnSpPr>
          <p:nvPr/>
        </p:nvCxnSpPr>
        <p:spPr>
          <a:xfrm rot="5400000" flipH="1" flipV="1">
            <a:off x="4481942" y="2512289"/>
            <a:ext cx="509733" cy="921906"/>
          </a:xfrm>
          <a:prstGeom prst="curvedConnector2">
            <a:avLst/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2"/>
          <p:cNvCxnSpPr>
            <a:stCxn id="97" idx="2"/>
            <a:endCxn id="98" idx="2"/>
          </p:cNvCxnSpPr>
          <p:nvPr/>
        </p:nvCxnSpPr>
        <p:spPr>
          <a:xfrm rot="10800000" flipV="1">
            <a:off x="5197761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2"/>
          <p:cNvCxnSpPr>
            <a:stCxn id="97" idx="7"/>
            <a:endCxn id="100" idx="1"/>
          </p:cNvCxnSpPr>
          <p:nvPr/>
        </p:nvCxnSpPr>
        <p:spPr>
          <a:xfrm rot="5400000" flipH="1" flipV="1">
            <a:off x="6217223" y="1888835"/>
            <a:ext cx="12700" cy="1390489"/>
          </a:xfrm>
          <a:prstGeom prst="curvedConnector3">
            <a:avLst>
              <a:gd name="adj1" fmla="val 2238008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2"/>
          <p:cNvCxnSpPr>
            <a:stCxn id="98" idx="6"/>
            <a:endCxn id="97" idx="6"/>
          </p:cNvCxnSpPr>
          <p:nvPr/>
        </p:nvCxnSpPr>
        <p:spPr>
          <a:xfrm flipV="1">
            <a:off x="5577606" y="2718375"/>
            <a:ext cx="12700" cy="1399312"/>
          </a:xfrm>
          <a:prstGeom prst="curvedConnector3">
            <a:avLst>
              <a:gd name="adj1" fmla="val 1800000"/>
            </a:avLst>
          </a:prstGeom>
          <a:ln w="5715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2"/>
          <p:cNvCxnSpPr>
            <a:stCxn id="99" idx="4"/>
            <a:endCxn id="98" idx="2"/>
          </p:cNvCxnSpPr>
          <p:nvPr/>
        </p:nvCxnSpPr>
        <p:spPr>
          <a:xfrm rot="16200000" flipH="1">
            <a:off x="4481941" y="3401867"/>
            <a:ext cx="509734" cy="921906"/>
          </a:xfrm>
          <a:prstGeom prst="curvedConnector2">
            <a:avLst/>
          </a:prstGeom>
          <a:ln w="6350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02"/>
          <p:cNvCxnSpPr>
            <a:stCxn id="98" idx="5"/>
            <a:endCxn id="101" idx="3"/>
          </p:cNvCxnSpPr>
          <p:nvPr/>
        </p:nvCxnSpPr>
        <p:spPr>
          <a:xfrm rot="16200000" flipH="1">
            <a:off x="6217223" y="3556737"/>
            <a:ext cx="12700" cy="1390489"/>
          </a:xfrm>
          <a:prstGeom prst="curvedConnector3">
            <a:avLst>
              <a:gd name="adj1" fmla="val 2238008"/>
            </a:avLst>
          </a:prstGeom>
          <a:ln w="5715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02"/>
          <p:cNvCxnSpPr>
            <a:stCxn id="101" idx="6"/>
            <a:endCxn id="100" idx="6"/>
          </p:cNvCxnSpPr>
          <p:nvPr/>
        </p:nvCxnSpPr>
        <p:spPr>
          <a:xfrm flipV="1">
            <a:off x="7236686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02"/>
          <p:cNvCxnSpPr>
            <a:stCxn id="100" idx="2"/>
            <a:endCxn id="101" idx="2"/>
          </p:cNvCxnSpPr>
          <p:nvPr/>
        </p:nvCxnSpPr>
        <p:spPr>
          <a:xfrm rot="10800000" flipV="1">
            <a:off x="6856841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02"/>
          <p:cNvCxnSpPr>
            <a:stCxn id="100" idx="6"/>
            <a:endCxn id="102" idx="0"/>
          </p:cNvCxnSpPr>
          <p:nvPr/>
        </p:nvCxnSpPr>
        <p:spPr>
          <a:xfrm>
            <a:off x="7236686" y="2718375"/>
            <a:ext cx="994641" cy="509732"/>
          </a:xfrm>
          <a:prstGeom prst="curvedConnector2">
            <a:avLst/>
          </a:prstGeom>
          <a:ln w="6350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02"/>
          <p:cNvCxnSpPr>
            <a:stCxn id="101" idx="6"/>
            <a:endCxn id="102" idx="4"/>
          </p:cNvCxnSpPr>
          <p:nvPr/>
        </p:nvCxnSpPr>
        <p:spPr>
          <a:xfrm flipV="1">
            <a:off x="7236686" y="3607952"/>
            <a:ext cx="994641" cy="509735"/>
          </a:xfrm>
          <a:prstGeom prst="curvedConnector2">
            <a:avLst/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02"/>
          <p:cNvCxnSpPr>
            <a:stCxn id="98" idx="6"/>
            <a:endCxn id="100" idx="2"/>
          </p:cNvCxnSpPr>
          <p:nvPr/>
        </p:nvCxnSpPr>
        <p:spPr>
          <a:xfrm flipV="1">
            <a:off x="5577606" y="2718375"/>
            <a:ext cx="1279235" cy="1399312"/>
          </a:xfrm>
          <a:prstGeom prst="curved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7" name="TextBox 3096"/>
          <p:cNvSpPr txBox="1"/>
          <p:nvPr/>
        </p:nvSpPr>
        <p:spPr>
          <a:xfrm>
            <a:off x="4318104" y="25686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157" name="TextBox 156"/>
          <p:cNvSpPr txBox="1"/>
          <p:nvPr/>
        </p:nvSpPr>
        <p:spPr>
          <a:xfrm>
            <a:off x="6165378" y="32386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58" name="TextBox 157"/>
          <p:cNvSpPr txBox="1"/>
          <p:nvPr/>
        </p:nvSpPr>
        <p:spPr>
          <a:xfrm>
            <a:off x="4908775" y="3228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59" name="TextBox 158"/>
          <p:cNvSpPr txBox="1"/>
          <p:nvPr/>
        </p:nvSpPr>
        <p:spPr>
          <a:xfrm>
            <a:off x="4351694" y="3889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60" name="TextBox 159"/>
          <p:cNvSpPr txBox="1"/>
          <p:nvPr/>
        </p:nvSpPr>
        <p:spPr>
          <a:xfrm>
            <a:off x="5765996" y="3228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622617" y="32386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7434629" y="3228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6072730" y="19694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066380" y="45024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7585059" y="396917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12</a:t>
            </a:r>
            <a:endParaRPr lang="en-US" b="1" dirty="0"/>
          </a:p>
        </p:txBody>
      </p:sp>
      <p:sp>
        <p:nvSpPr>
          <p:cNvPr id="166" name="TextBox 165"/>
          <p:cNvSpPr txBox="1"/>
          <p:nvPr/>
        </p:nvSpPr>
        <p:spPr>
          <a:xfrm>
            <a:off x="7637498" y="25076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3687018" y="3576657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0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94231" y="4258332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,3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126937" y="3677864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17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,11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804771" y="223013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,6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832017" y="4276436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,5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846747" y="2255908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9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,7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559470"/>
              </p:ext>
            </p:extLst>
          </p:nvPr>
        </p:nvGraphicFramePr>
        <p:xfrm>
          <a:off x="380999" y="2264680"/>
          <a:ext cx="2853492" cy="2773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75582"/>
                <a:gridCol w="475582"/>
                <a:gridCol w="475582"/>
                <a:gridCol w="475582"/>
                <a:gridCol w="475582"/>
                <a:gridCol w="47558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</a:t>
                      </a:r>
                      <a:endParaRPr lang="en-US" sz="20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B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</a:t>
                      </a:r>
                      <a:endParaRPr lang="en-US" sz="20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D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E</a:t>
                      </a:r>
                      <a:endParaRPr lang="en-US" sz="20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F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9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3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3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6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5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6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5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17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6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11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1" name="Oval 40"/>
          <p:cNvSpPr/>
          <p:nvPr/>
        </p:nvSpPr>
        <p:spPr>
          <a:xfrm>
            <a:off x="1790695" y="2212333"/>
            <a:ext cx="509154" cy="509154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1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80999" y="1066800"/>
            <a:ext cx="8557727" cy="928255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 smtClean="0"/>
              <a:t>Mark D as visited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Dijkstra’s</a:t>
            </a:r>
            <a:r>
              <a:rPr lang="en-US" dirty="0"/>
              <a:t>  algorithm </a:t>
            </a:r>
          </a:p>
        </p:txBody>
      </p:sp>
      <p:sp>
        <p:nvSpPr>
          <p:cNvPr id="97" name="Oval 7"/>
          <p:cNvSpPr>
            <a:spLocks noChangeArrowheads="1"/>
          </p:cNvSpPr>
          <p:nvPr/>
        </p:nvSpPr>
        <p:spPr bwMode="auto">
          <a:xfrm>
            <a:off x="5197761" y="2528452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B</a:t>
            </a:r>
            <a:endParaRPr kumimoji="0" lang="en-US" sz="2400" b="1" dirty="0"/>
          </a:p>
        </p:txBody>
      </p:sp>
      <p:sp>
        <p:nvSpPr>
          <p:cNvPr id="98" name="Oval 7"/>
          <p:cNvSpPr>
            <a:spLocks noChangeArrowheads="1"/>
          </p:cNvSpPr>
          <p:nvPr/>
        </p:nvSpPr>
        <p:spPr bwMode="auto">
          <a:xfrm>
            <a:off x="5197761" y="3927764"/>
            <a:ext cx="379845" cy="3798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C</a:t>
            </a:r>
            <a:endParaRPr kumimoji="0" lang="en-US" sz="2400" b="1" dirty="0"/>
          </a:p>
        </p:txBody>
      </p:sp>
      <p:sp>
        <p:nvSpPr>
          <p:cNvPr id="99" name="Oval 7"/>
          <p:cNvSpPr>
            <a:spLocks noChangeArrowheads="1"/>
          </p:cNvSpPr>
          <p:nvPr/>
        </p:nvSpPr>
        <p:spPr bwMode="auto">
          <a:xfrm>
            <a:off x="4085932" y="3228108"/>
            <a:ext cx="379845" cy="3798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A</a:t>
            </a:r>
            <a:endParaRPr kumimoji="0" lang="en-US" sz="2400" b="1" dirty="0"/>
          </a:p>
        </p:txBody>
      </p:sp>
      <p:sp>
        <p:nvSpPr>
          <p:cNvPr id="100" name="Oval 7"/>
          <p:cNvSpPr>
            <a:spLocks noChangeArrowheads="1"/>
          </p:cNvSpPr>
          <p:nvPr/>
        </p:nvSpPr>
        <p:spPr bwMode="auto">
          <a:xfrm>
            <a:off x="6856841" y="2528452"/>
            <a:ext cx="379845" cy="3798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D</a:t>
            </a:r>
            <a:endParaRPr kumimoji="0" lang="en-US" sz="2400" b="1" dirty="0"/>
          </a:p>
        </p:txBody>
      </p:sp>
      <p:sp>
        <p:nvSpPr>
          <p:cNvPr id="101" name="Oval 7"/>
          <p:cNvSpPr>
            <a:spLocks noChangeArrowheads="1"/>
          </p:cNvSpPr>
          <p:nvPr/>
        </p:nvSpPr>
        <p:spPr bwMode="auto">
          <a:xfrm>
            <a:off x="6856841" y="3927764"/>
            <a:ext cx="379845" cy="3798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E</a:t>
            </a:r>
            <a:endParaRPr kumimoji="0" lang="en-US" sz="2400" b="1" dirty="0"/>
          </a:p>
        </p:txBody>
      </p:sp>
      <p:sp>
        <p:nvSpPr>
          <p:cNvPr id="102" name="Oval 7"/>
          <p:cNvSpPr>
            <a:spLocks noChangeArrowheads="1"/>
          </p:cNvSpPr>
          <p:nvPr/>
        </p:nvSpPr>
        <p:spPr bwMode="auto">
          <a:xfrm>
            <a:off x="8041404" y="3228107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F</a:t>
            </a:r>
            <a:endParaRPr kumimoji="0" lang="en-US" sz="2400" b="1" dirty="0"/>
          </a:p>
        </p:txBody>
      </p:sp>
      <p:cxnSp>
        <p:nvCxnSpPr>
          <p:cNvPr id="103" name="Straight Arrow Connector 102"/>
          <p:cNvCxnSpPr>
            <a:stCxn id="99" idx="0"/>
            <a:endCxn id="97" idx="2"/>
          </p:cNvCxnSpPr>
          <p:nvPr/>
        </p:nvCxnSpPr>
        <p:spPr>
          <a:xfrm rot="5400000" flipH="1" flipV="1">
            <a:off x="4481942" y="2512289"/>
            <a:ext cx="509733" cy="921906"/>
          </a:xfrm>
          <a:prstGeom prst="curvedConnector2">
            <a:avLst/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2"/>
          <p:cNvCxnSpPr>
            <a:stCxn id="97" idx="2"/>
            <a:endCxn id="98" idx="2"/>
          </p:cNvCxnSpPr>
          <p:nvPr/>
        </p:nvCxnSpPr>
        <p:spPr>
          <a:xfrm rot="10800000" flipV="1">
            <a:off x="5197761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2"/>
          <p:cNvCxnSpPr>
            <a:stCxn id="97" idx="7"/>
            <a:endCxn id="100" idx="1"/>
          </p:cNvCxnSpPr>
          <p:nvPr/>
        </p:nvCxnSpPr>
        <p:spPr>
          <a:xfrm rot="5400000" flipH="1" flipV="1">
            <a:off x="6217223" y="1888835"/>
            <a:ext cx="12700" cy="1390489"/>
          </a:xfrm>
          <a:prstGeom prst="curvedConnector3">
            <a:avLst>
              <a:gd name="adj1" fmla="val 2238008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2"/>
          <p:cNvCxnSpPr>
            <a:stCxn id="98" idx="6"/>
            <a:endCxn id="97" idx="6"/>
          </p:cNvCxnSpPr>
          <p:nvPr/>
        </p:nvCxnSpPr>
        <p:spPr>
          <a:xfrm flipV="1">
            <a:off x="5577606" y="2718375"/>
            <a:ext cx="12700" cy="1399312"/>
          </a:xfrm>
          <a:prstGeom prst="curvedConnector3">
            <a:avLst>
              <a:gd name="adj1" fmla="val 1800000"/>
            </a:avLst>
          </a:prstGeom>
          <a:ln w="5715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2"/>
          <p:cNvCxnSpPr>
            <a:stCxn id="99" idx="4"/>
            <a:endCxn id="98" idx="2"/>
          </p:cNvCxnSpPr>
          <p:nvPr/>
        </p:nvCxnSpPr>
        <p:spPr>
          <a:xfrm rot="16200000" flipH="1">
            <a:off x="4481941" y="3401867"/>
            <a:ext cx="509734" cy="921906"/>
          </a:xfrm>
          <a:prstGeom prst="curvedConnector2">
            <a:avLst/>
          </a:prstGeom>
          <a:ln w="6350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02"/>
          <p:cNvCxnSpPr>
            <a:stCxn id="98" idx="5"/>
            <a:endCxn id="101" idx="3"/>
          </p:cNvCxnSpPr>
          <p:nvPr/>
        </p:nvCxnSpPr>
        <p:spPr>
          <a:xfrm rot="16200000" flipH="1">
            <a:off x="6217223" y="3556737"/>
            <a:ext cx="12700" cy="1390489"/>
          </a:xfrm>
          <a:prstGeom prst="curvedConnector3">
            <a:avLst>
              <a:gd name="adj1" fmla="val 2238008"/>
            </a:avLst>
          </a:prstGeom>
          <a:ln w="5715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02"/>
          <p:cNvCxnSpPr>
            <a:stCxn id="101" idx="6"/>
            <a:endCxn id="100" idx="6"/>
          </p:cNvCxnSpPr>
          <p:nvPr/>
        </p:nvCxnSpPr>
        <p:spPr>
          <a:xfrm flipV="1">
            <a:off x="7236686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02"/>
          <p:cNvCxnSpPr>
            <a:stCxn id="100" idx="2"/>
            <a:endCxn id="101" idx="2"/>
          </p:cNvCxnSpPr>
          <p:nvPr/>
        </p:nvCxnSpPr>
        <p:spPr>
          <a:xfrm rot="10800000" flipV="1">
            <a:off x="6856841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02"/>
          <p:cNvCxnSpPr>
            <a:stCxn id="100" idx="6"/>
            <a:endCxn id="102" idx="0"/>
          </p:cNvCxnSpPr>
          <p:nvPr/>
        </p:nvCxnSpPr>
        <p:spPr>
          <a:xfrm>
            <a:off x="7236686" y="2718375"/>
            <a:ext cx="994641" cy="509732"/>
          </a:xfrm>
          <a:prstGeom prst="curvedConnector2">
            <a:avLst/>
          </a:prstGeom>
          <a:ln w="6350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02"/>
          <p:cNvCxnSpPr>
            <a:stCxn id="101" idx="6"/>
            <a:endCxn id="102" idx="4"/>
          </p:cNvCxnSpPr>
          <p:nvPr/>
        </p:nvCxnSpPr>
        <p:spPr>
          <a:xfrm flipV="1">
            <a:off x="7236686" y="3607952"/>
            <a:ext cx="994641" cy="509735"/>
          </a:xfrm>
          <a:prstGeom prst="curvedConnector2">
            <a:avLst/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02"/>
          <p:cNvCxnSpPr>
            <a:stCxn id="98" idx="6"/>
            <a:endCxn id="100" idx="2"/>
          </p:cNvCxnSpPr>
          <p:nvPr/>
        </p:nvCxnSpPr>
        <p:spPr>
          <a:xfrm flipV="1">
            <a:off x="5577606" y="2718375"/>
            <a:ext cx="1279235" cy="1399312"/>
          </a:xfrm>
          <a:prstGeom prst="curved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7" name="TextBox 3096"/>
          <p:cNvSpPr txBox="1"/>
          <p:nvPr/>
        </p:nvSpPr>
        <p:spPr>
          <a:xfrm>
            <a:off x="4318104" y="25686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157" name="TextBox 156"/>
          <p:cNvSpPr txBox="1"/>
          <p:nvPr/>
        </p:nvSpPr>
        <p:spPr>
          <a:xfrm>
            <a:off x="6165378" y="32386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58" name="TextBox 157"/>
          <p:cNvSpPr txBox="1"/>
          <p:nvPr/>
        </p:nvSpPr>
        <p:spPr>
          <a:xfrm>
            <a:off x="4908775" y="3228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59" name="TextBox 158"/>
          <p:cNvSpPr txBox="1"/>
          <p:nvPr/>
        </p:nvSpPr>
        <p:spPr>
          <a:xfrm>
            <a:off x="4351694" y="3889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60" name="TextBox 159"/>
          <p:cNvSpPr txBox="1"/>
          <p:nvPr/>
        </p:nvSpPr>
        <p:spPr>
          <a:xfrm>
            <a:off x="5765996" y="3228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622617" y="32386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7434629" y="3228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6072730" y="19694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066380" y="45024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7585059" y="396917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12</a:t>
            </a:r>
            <a:endParaRPr lang="en-US" b="1" dirty="0"/>
          </a:p>
        </p:txBody>
      </p:sp>
      <p:sp>
        <p:nvSpPr>
          <p:cNvPr id="166" name="TextBox 165"/>
          <p:cNvSpPr txBox="1"/>
          <p:nvPr/>
        </p:nvSpPr>
        <p:spPr>
          <a:xfrm>
            <a:off x="7637498" y="25076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3687018" y="3576657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0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94231" y="4258332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,3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126937" y="3677864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17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,11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804771" y="223013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,6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832017" y="4276436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,5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846747" y="2255908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9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,7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073316"/>
              </p:ext>
            </p:extLst>
          </p:nvPr>
        </p:nvGraphicFramePr>
        <p:xfrm>
          <a:off x="380999" y="2264680"/>
          <a:ext cx="2853492" cy="2773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75582"/>
                <a:gridCol w="475582"/>
                <a:gridCol w="475582"/>
                <a:gridCol w="475582"/>
                <a:gridCol w="475582"/>
                <a:gridCol w="47558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</a:t>
                      </a:r>
                      <a:endParaRPr lang="en-US" sz="20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B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</a:t>
                      </a:r>
                      <a:endParaRPr lang="en-US" sz="20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</a:t>
                      </a:r>
                      <a:endParaRPr lang="en-US" sz="20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E</a:t>
                      </a:r>
                      <a:endParaRPr lang="en-US" sz="20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F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9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3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3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6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5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6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5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17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6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11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68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val 38"/>
          <p:cNvSpPr/>
          <p:nvPr/>
        </p:nvSpPr>
        <p:spPr>
          <a:xfrm>
            <a:off x="5133106" y="2463797"/>
            <a:ext cx="509154" cy="509154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0999" y="1066800"/>
            <a:ext cx="8557727" cy="928255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 smtClean="0"/>
              <a:t>Mark B as current node</a:t>
            </a:r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 smtClean="0"/>
              <a:t>Check neighbors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Dijkstra’s</a:t>
            </a:r>
            <a:r>
              <a:rPr lang="en-US" dirty="0"/>
              <a:t>  algorithm </a:t>
            </a:r>
          </a:p>
        </p:txBody>
      </p:sp>
      <p:sp>
        <p:nvSpPr>
          <p:cNvPr id="97" name="Oval 7"/>
          <p:cNvSpPr>
            <a:spLocks noChangeArrowheads="1"/>
          </p:cNvSpPr>
          <p:nvPr/>
        </p:nvSpPr>
        <p:spPr bwMode="auto">
          <a:xfrm>
            <a:off x="5197761" y="2528452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B</a:t>
            </a:r>
            <a:endParaRPr kumimoji="0" lang="en-US" sz="2400" b="1" dirty="0"/>
          </a:p>
        </p:txBody>
      </p:sp>
      <p:sp>
        <p:nvSpPr>
          <p:cNvPr id="98" name="Oval 7"/>
          <p:cNvSpPr>
            <a:spLocks noChangeArrowheads="1"/>
          </p:cNvSpPr>
          <p:nvPr/>
        </p:nvSpPr>
        <p:spPr bwMode="auto">
          <a:xfrm>
            <a:off x="5197761" y="3927764"/>
            <a:ext cx="379845" cy="3798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C</a:t>
            </a:r>
            <a:endParaRPr kumimoji="0" lang="en-US" sz="2400" b="1" dirty="0"/>
          </a:p>
        </p:txBody>
      </p:sp>
      <p:sp>
        <p:nvSpPr>
          <p:cNvPr id="99" name="Oval 7"/>
          <p:cNvSpPr>
            <a:spLocks noChangeArrowheads="1"/>
          </p:cNvSpPr>
          <p:nvPr/>
        </p:nvSpPr>
        <p:spPr bwMode="auto">
          <a:xfrm>
            <a:off x="4085932" y="3228108"/>
            <a:ext cx="379845" cy="3798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A</a:t>
            </a:r>
            <a:endParaRPr kumimoji="0" lang="en-US" sz="2400" b="1" dirty="0"/>
          </a:p>
        </p:txBody>
      </p:sp>
      <p:sp>
        <p:nvSpPr>
          <p:cNvPr id="100" name="Oval 7"/>
          <p:cNvSpPr>
            <a:spLocks noChangeArrowheads="1"/>
          </p:cNvSpPr>
          <p:nvPr/>
        </p:nvSpPr>
        <p:spPr bwMode="auto">
          <a:xfrm>
            <a:off x="6856841" y="2528452"/>
            <a:ext cx="379845" cy="3798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D</a:t>
            </a:r>
            <a:endParaRPr kumimoji="0" lang="en-US" sz="2400" b="1" dirty="0"/>
          </a:p>
        </p:txBody>
      </p:sp>
      <p:sp>
        <p:nvSpPr>
          <p:cNvPr id="101" name="Oval 7"/>
          <p:cNvSpPr>
            <a:spLocks noChangeArrowheads="1"/>
          </p:cNvSpPr>
          <p:nvPr/>
        </p:nvSpPr>
        <p:spPr bwMode="auto">
          <a:xfrm>
            <a:off x="6856841" y="3927764"/>
            <a:ext cx="379845" cy="3798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E</a:t>
            </a:r>
            <a:endParaRPr kumimoji="0" lang="en-US" sz="2400" b="1" dirty="0"/>
          </a:p>
        </p:txBody>
      </p:sp>
      <p:sp>
        <p:nvSpPr>
          <p:cNvPr id="102" name="Oval 7"/>
          <p:cNvSpPr>
            <a:spLocks noChangeArrowheads="1"/>
          </p:cNvSpPr>
          <p:nvPr/>
        </p:nvSpPr>
        <p:spPr bwMode="auto">
          <a:xfrm>
            <a:off x="8041404" y="3228107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F</a:t>
            </a:r>
            <a:endParaRPr kumimoji="0" lang="en-US" sz="2400" b="1" dirty="0"/>
          </a:p>
        </p:txBody>
      </p:sp>
      <p:cxnSp>
        <p:nvCxnSpPr>
          <p:cNvPr id="103" name="Straight Arrow Connector 102"/>
          <p:cNvCxnSpPr>
            <a:stCxn id="99" idx="0"/>
            <a:endCxn id="97" idx="2"/>
          </p:cNvCxnSpPr>
          <p:nvPr/>
        </p:nvCxnSpPr>
        <p:spPr>
          <a:xfrm rot="5400000" flipH="1" flipV="1">
            <a:off x="4481942" y="2512289"/>
            <a:ext cx="509733" cy="921906"/>
          </a:xfrm>
          <a:prstGeom prst="curvedConnector2">
            <a:avLst/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2"/>
          <p:cNvCxnSpPr>
            <a:stCxn id="97" idx="2"/>
            <a:endCxn id="98" idx="2"/>
          </p:cNvCxnSpPr>
          <p:nvPr/>
        </p:nvCxnSpPr>
        <p:spPr>
          <a:xfrm rot="10800000" flipV="1">
            <a:off x="5197761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2"/>
          <p:cNvCxnSpPr>
            <a:stCxn id="97" idx="7"/>
            <a:endCxn id="100" idx="1"/>
          </p:cNvCxnSpPr>
          <p:nvPr/>
        </p:nvCxnSpPr>
        <p:spPr>
          <a:xfrm rot="5400000" flipH="1" flipV="1">
            <a:off x="6217223" y="1888835"/>
            <a:ext cx="12700" cy="1390489"/>
          </a:xfrm>
          <a:prstGeom prst="curvedConnector3">
            <a:avLst>
              <a:gd name="adj1" fmla="val 2238008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2"/>
          <p:cNvCxnSpPr>
            <a:stCxn id="98" idx="6"/>
            <a:endCxn id="97" idx="6"/>
          </p:cNvCxnSpPr>
          <p:nvPr/>
        </p:nvCxnSpPr>
        <p:spPr>
          <a:xfrm flipV="1">
            <a:off x="5577606" y="2718375"/>
            <a:ext cx="12700" cy="1399312"/>
          </a:xfrm>
          <a:prstGeom prst="curvedConnector3">
            <a:avLst>
              <a:gd name="adj1" fmla="val 1800000"/>
            </a:avLst>
          </a:prstGeom>
          <a:ln w="5715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2"/>
          <p:cNvCxnSpPr>
            <a:stCxn id="99" idx="4"/>
            <a:endCxn id="98" idx="2"/>
          </p:cNvCxnSpPr>
          <p:nvPr/>
        </p:nvCxnSpPr>
        <p:spPr>
          <a:xfrm rot="16200000" flipH="1">
            <a:off x="4481941" y="3401867"/>
            <a:ext cx="509734" cy="921906"/>
          </a:xfrm>
          <a:prstGeom prst="curvedConnector2">
            <a:avLst/>
          </a:prstGeom>
          <a:ln w="6350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02"/>
          <p:cNvCxnSpPr>
            <a:stCxn id="98" idx="5"/>
            <a:endCxn id="101" idx="3"/>
          </p:cNvCxnSpPr>
          <p:nvPr/>
        </p:nvCxnSpPr>
        <p:spPr>
          <a:xfrm rot="16200000" flipH="1">
            <a:off x="6217223" y="3556737"/>
            <a:ext cx="12700" cy="1390489"/>
          </a:xfrm>
          <a:prstGeom prst="curvedConnector3">
            <a:avLst>
              <a:gd name="adj1" fmla="val 2238008"/>
            </a:avLst>
          </a:prstGeom>
          <a:ln w="5715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02"/>
          <p:cNvCxnSpPr>
            <a:stCxn id="101" idx="6"/>
            <a:endCxn id="100" idx="6"/>
          </p:cNvCxnSpPr>
          <p:nvPr/>
        </p:nvCxnSpPr>
        <p:spPr>
          <a:xfrm flipV="1">
            <a:off x="7236686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02"/>
          <p:cNvCxnSpPr>
            <a:stCxn id="100" idx="2"/>
            <a:endCxn id="101" idx="2"/>
          </p:cNvCxnSpPr>
          <p:nvPr/>
        </p:nvCxnSpPr>
        <p:spPr>
          <a:xfrm rot="10800000" flipV="1">
            <a:off x="6856841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02"/>
          <p:cNvCxnSpPr>
            <a:stCxn id="100" idx="6"/>
            <a:endCxn id="102" idx="0"/>
          </p:cNvCxnSpPr>
          <p:nvPr/>
        </p:nvCxnSpPr>
        <p:spPr>
          <a:xfrm>
            <a:off x="7236686" y="2718375"/>
            <a:ext cx="994641" cy="509732"/>
          </a:xfrm>
          <a:prstGeom prst="curvedConnector2">
            <a:avLst/>
          </a:prstGeom>
          <a:ln w="6350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02"/>
          <p:cNvCxnSpPr>
            <a:stCxn id="101" idx="6"/>
            <a:endCxn id="102" idx="4"/>
          </p:cNvCxnSpPr>
          <p:nvPr/>
        </p:nvCxnSpPr>
        <p:spPr>
          <a:xfrm flipV="1">
            <a:off x="7236686" y="3607952"/>
            <a:ext cx="994641" cy="509735"/>
          </a:xfrm>
          <a:prstGeom prst="curvedConnector2">
            <a:avLst/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02"/>
          <p:cNvCxnSpPr>
            <a:stCxn id="98" idx="6"/>
            <a:endCxn id="100" idx="2"/>
          </p:cNvCxnSpPr>
          <p:nvPr/>
        </p:nvCxnSpPr>
        <p:spPr>
          <a:xfrm flipV="1">
            <a:off x="5577606" y="2718375"/>
            <a:ext cx="1279235" cy="1399312"/>
          </a:xfrm>
          <a:prstGeom prst="curved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7" name="TextBox 3096"/>
          <p:cNvSpPr txBox="1"/>
          <p:nvPr/>
        </p:nvSpPr>
        <p:spPr>
          <a:xfrm>
            <a:off x="4318104" y="25686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157" name="TextBox 156"/>
          <p:cNvSpPr txBox="1"/>
          <p:nvPr/>
        </p:nvSpPr>
        <p:spPr>
          <a:xfrm>
            <a:off x="6165378" y="32386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58" name="TextBox 157"/>
          <p:cNvSpPr txBox="1"/>
          <p:nvPr/>
        </p:nvSpPr>
        <p:spPr>
          <a:xfrm>
            <a:off x="4908775" y="3228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59" name="TextBox 158"/>
          <p:cNvSpPr txBox="1"/>
          <p:nvPr/>
        </p:nvSpPr>
        <p:spPr>
          <a:xfrm>
            <a:off x="4351694" y="3889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60" name="TextBox 159"/>
          <p:cNvSpPr txBox="1"/>
          <p:nvPr/>
        </p:nvSpPr>
        <p:spPr>
          <a:xfrm>
            <a:off x="5765996" y="3228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622617" y="32386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7434629" y="3228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6072730" y="19694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066380" y="45024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7585059" y="396917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12</a:t>
            </a:r>
            <a:endParaRPr lang="en-US" b="1" dirty="0"/>
          </a:p>
        </p:txBody>
      </p:sp>
      <p:sp>
        <p:nvSpPr>
          <p:cNvPr id="166" name="TextBox 165"/>
          <p:cNvSpPr txBox="1"/>
          <p:nvPr/>
        </p:nvSpPr>
        <p:spPr>
          <a:xfrm>
            <a:off x="7637498" y="25076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3687018" y="3576657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0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94231" y="4258332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,3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126937" y="3677864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17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,11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804771" y="223013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,6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832017" y="4276436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,5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846747" y="2255908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9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,7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734700"/>
              </p:ext>
            </p:extLst>
          </p:nvPr>
        </p:nvGraphicFramePr>
        <p:xfrm>
          <a:off x="380999" y="2264680"/>
          <a:ext cx="2853492" cy="2773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75582"/>
                <a:gridCol w="475582"/>
                <a:gridCol w="475582"/>
                <a:gridCol w="475582"/>
                <a:gridCol w="475582"/>
                <a:gridCol w="47558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</a:t>
                      </a:r>
                      <a:endParaRPr lang="en-US" sz="20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B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</a:t>
                      </a:r>
                      <a:endParaRPr lang="en-US" sz="20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</a:t>
                      </a:r>
                      <a:endParaRPr lang="en-US" sz="20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E</a:t>
                      </a:r>
                      <a:endParaRPr lang="en-US" sz="20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F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9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3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3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6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5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6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5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17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6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11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1" name="Oval 40"/>
          <p:cNvSpPr/>
          <p:nvPr/>
        </p:nvSpPr>
        <p:spPr>
          <a:xfrm>
            <a:off x="827806" y="2191260"/>
            <a:ext cx="509154" cy="509154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28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Picture 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75446">
            <a:off x="5072867" y="4035507"/>
            <a:ext cx="3550445" cy="2662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 descr="http://techshield.us/wp-content/uploads/2015/12/iphone-repair-belfas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58" y="4271013"/>
            <a:ext cx="3485178" cy="216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0" y="14574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Why we need networks </a:t>
            </a:r>
            <a:br>
              <a:rPr lang="en-US" i="1" dirty="0" smtClean="0"/>
            </a:br>
            <a:r>
              <a:rPr lang="en-US" i="1" dirty="0" smtClean="0"/>
              <a:t>(and systems biology)?</a:t>
            </a:r>
            <a:endParaRPr lang="en-US" dirty="0"/>
          </a:p>
        </p:txBody>
      </p:sp>
      <p:pic>
        <p:nvPicPr>
          <p:cNvPr id="1036" name="Picture 12" descr="http://images.boomsbeat.com/data/images/full/137875/iphone-6-plus-and-samsung-galaxy-note-3-jpg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8" t="20972" r="12371"/>
          <a:stretch/>
        </p:blipFill>
        <p:spPr bwMode="auto">
          <a:xfrm>
            <a:off x="2631095" y="1192360"/>
            <a:ext cx="3745338" cy="254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726558" y="4250708"/>
            <a:ext cx="3508149" cy="2187651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5041524" y="4250707"/>
            <a:ext cx="3508149" cy="2187651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302947" y="5062298"/>
            <a:ext cx="708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VS.</a:t>
            </a:r>
            <a:endParaRPr lang="en-US" sz="3200" dirty="0"/>
          </a:p>
        </p:txBody>
      </p:sp>
      <p:sp>
        <p:nvSpPr>
          <p:cNvPr id="10" name="Down Arrow 9"/>
          <p:cNvSpPr/>
          <p:nvPr/>
        </p:nvSpPr>
        <p:spPr>
          <a:xfrm>
            <a:off x="3043451" y="3890961"/>
            <a:ext cx="504967" cy="313899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Down Arrow 35"/>
          <p:cNvSpPr/>
          <p:nvPr/>
        </p:nvSpPr>
        <p:spPr>
          <a:xfrm>
            <a:off x="5362920" y="3886411"/>
            <a:ext cx="504967" cy="313899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414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80999" y="1066800"/>
            <a:ext cx="8557727" cy="928255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 smtClean="0"/>
              <a:t>No updates..</a:t>
            </a:r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 smtClean="0"/>
              <a:t>Mark B as visited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Dijkstra’s</a:t>
            </a:r>
            <a:r>
              <a:rPr lang="en-US" dirty="0"/>
              <a:t>  algorithm </a:t>
            </a:r>
          </a:p>
        </p:txBody>
      </p:sp>
      <p:sp>
        <p:nvSpPr>
          <p:cNvPr id="97" name="Oval 7"/>
          <p:cNvSpPr>
            <a:spLocks noChangeArrowheads="1"/>
          </p:cNvSpPr>
          <p:nvPr/>
        </p:nvSpPr>
        <p:spPr bwMode="auto">
          <a:xfrm>
            <a:off x="5197761" y="2528452"/>
            <a:ext cx="379845" cy="3798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B</a:t>
            </a:r>
            <a:endParaRPr kumimoji="0" lang="en-US" sz="2400" b="1" dirty="0"/>
          </a:p>
        </p:txBody>
      </p:sp>
      <p:sp>
        <p:nvSpPr>
          <p:cNvPr id="98" name="Oval 7"/>
          <p:cNvSpPr>
            <a:spLocks noChangeArrowheads="1"/>
          </p:cNvSpPr>
          <p:nvPr/>
        </p:nvSpPr>
        <p:spPr bwMode="auto">
          <a:xfrm>
            <a:off x="5197761" y="3927764"/>
            <a:ext cx="379845" cy="3798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C</a:t>
            </a:r>
            <a:endParaRPr kumimoji="0" lang="en-US" sz="2400" b="1" dirty="0"/>
          </a:p>
        </p:txBody>
      </p:sp>
      <p:sp>
        <p:nvSpPr>
          <p:cNvPr id="99" name="Oval 7"/>
          <p:cNvSpPr>
            <a:spLocks noChangeArrowheads="1"/>
          </p:cNvSpPr>
          <p:nvPr/>
        </p:nvSpPr>
        <p:spPr bwMode="auto">
          <a:xfrm>
            <a:off x="4085932" y="3228108"/>
            <a:ext cx="379845" cy="3798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A</a:t>
            </a:r>
            <a:endParaRPr kumimoji="0" lang="en-US" sz="2400" b="1" dirty="0"/>
          </a:p>
        </p:txBody>
      </p:sp>
      <p:sp>
        <p:nvSpPr>
          <p:cNvPr id="100" name="Oval 7"/>
          <p:cNvSpPr>
            <a:spLocks noChangeArrowheads="1"/>
          </p:cNvSpPr>
          <p:nvPr/>
        </p:nvSpPr>
        <p:spPr bwMode="auto">
          <a:xfrm>
            <a:off x="6856841" y="2528452"/>
            <a:ext cx="379845" cy="3798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D</a:t>
            </a:r>
            <a:endParaRPr kumimoji="0" lang="en-US" sz="2400" b="1" dirty="0"/>
          </a:p>
        </p:txBody>
      </p:sp>
      <p:sp>
        <p:nvSpPr>
          <p:cNvPr id="101" name="Oval 7"/>
          <p:cNvSpPr>
            <a:spLocks noChangeArrowheads="1"/>
          </p:cNvSpPr>
          <p:nvPr/>
        </p:nvSpPr>
        <p:spPr bwMode="auto">
          <a:xfrm>
            <a:off x="6856841" y="3927764"/>
            <a:ext cx="379845" cy="3798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E</a:t>
            </a:r>
            <a:endParaRPr kumimoji="0" lang="en-US" sz="2400" b="1" dirty="0"/>
          </a:p>
        </p:txBody>
      </p:sp>
      <p:sp>
        <p:nvSpPr>
          <p:cNvPr id="102" name="Oval 7"/>
          <p:cNvSpPr>
            <a:spLocks noChangeArrowheads="1"/>
          </p:cNvSpPr>
          <p:nvPr/>
        </p:nvSpPr>
        <p:spPr bwMode="auto">
          <a:xfrm>
            <a:off x="8041404" y="3228107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F</a:t>
            </a:r>
            <a:endParaRPr kumimoji="0" lang="en-US" sz="2400" b="1" dirty="0"/>
          </a:p>
        </p:txBody>
      </p:sp>
      <p:cxnSp>
        <p:nvCxnSpPr>
          <p:cNvPr id="103" name="Straight Arrow Connector 102"/>
          <p:cNvCxnSpPr>
            <a:stCxn id="99" idx="0"/>
            <a:endCxn id="97" idx="2"/>
          </p:cNvCxnSpPr>
          <p:nvPr/>
        </p:nvCxnSpPr>
        <p:spPr>
          <a:xfrm rot="5400000" flipH="1" flipV="1">
            <a:off x="4481942" y="2512289"/>
            <a:ext cx="509733" cy="921906"/>
          </a:xfrm>
          <a:prstGeom prst="curvedConnector2">
            <a:avLst/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2"/>
          <p:cNvCxnSpPr>
            <a:stCxn id="97" idx="2"/>
            <a:endCxn id="98" idx="2"/>
          </p:cNvCxnSpPr>
          <p:nvPr/>
        </p:nvCxnSpPr>
        <p:spPr>
          <a:xfrm rot="10800000" flipV="1">
            <a:off x="5197761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2"/>
          <p:cNvCxnSpPr>
            <a:stCxn id="97" idx="7"/>
            <a:endCxn id="100" idx="1"/>
          </p:cNvCxnSpPr>
          <p:nvPr/>
        </p:nvCxnSpPr>
        <p:spPr>
          <a:xfrm rot="5400000" flipH="1" flipV="1">
            <a:off x="6217223" y="1888835"/>
            <a:ext cx="12700" cy="1390489"/>
          </a:xfrm>
          <a:prstGeom prst="curvedConnector3">
            <a:avLst>
              <a:gd name="adj1" fmla="val 2238008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2"/>
          <p:cNvCxnSpPr>
            <a:stCxn id="98" idx="6"/>
            <a:endCxn id="97" idx="6"/>
          </p:cNvCxnSpPr>
          <p:nvPr/>
        </p:nvCxnSpPr>
        <p:spPr>
          <a:xfrm flipV="1">
            <a:off x="5577606" y="2718375"/>
            <a:ext cx="12700" cy="1399312"/>
          </a:xfrm>
          <a:prstGeom prst="curvedConnector3">
            <a:avLst>
              <a:gd name="adj1" fmla="val 1800000"/>
            </a:avLst>
          </a:prstGeom>
          <a:ln w="5715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2"/>
          <p:cNvCxnSpPr>
            <a:stCxn id="99" idx="4"/>
            <a:endCxn id="98" idx="2"/>
          </p:cNvCxnSpPr>
          <p:nvPr/>
        </p:nvCxnSpPr>
        <p:spPr>
          <a:xfrm rot="16200000" flipH="1">
            <a:off x="4481941" y="3401867"/>
            <a:ext cx="509734" cy="921906"/>
          </a:xfrm>
          <a:prstGeom prst="curvedConnector2">
            <a:avLst/>
          </a:prstGeom>
          <a:ln w="6350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02"/>
          <p:cNvCxnSpPr>
            <a:stCxn id="98" idx="5"/>
            <a:endCxn id="101" idx="3"/>
          </p:cNvCxnSpPr>
          <p:nvPr/>
        </p:nvCxnSpPr>
        <p:spPr>
          <a:xfrm rot="16200000" flipH="1">
            <a:off x="6217223" y="3556737"/>
            <a:ext cx="12700" cy="1390489"/>
          </a:xfrm>
          <a:prstGeom prst="curvedConnector3">
            <a:avLst>
              <a:gd name="adj1" fmla="val 2238008"/>
            </a:avLst>
          </a:prstGeom>
          <a:ln w="5715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02"/>
          <p:cNvCxnSpPr>
            <a:stCxn id="101" idx="6"/>
            <a:endCxn id="100" idx="6"/>
          </p:cNvCxnSpPr>
          <p:nvPr/>
        </p:nvCxnSpPr>
        <p:spPr>
          <a:xfrm flipV="1">
            <a:off x="7236686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02"/>
          <p:cNvCxnSpPr>
            <a:stCxn id="100" idx="2"/>
            <a:endCxn id="101" idx="2"/>
          </p:cNvCxnSpPr>
          <p:nvPr/>
        </p:nvCxnSpPr>
        <p:spPr>
          <a:xfrm rot="10800000" flipV="1">
            <a:off x="6856841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02"/>
          <p:cNvCxnSpPr>
            <a:stCxn id="100" idx="6"/>
            <a:endCxn id="102" idx="0"/>
          </p:cNvCxnSpPr>
          <p:nvPr/>
        </p:nvCxnSpPr>
        <p:spPr>
          <a:xfrm>
            <a:off x="7236686" y="2718375"/>
            <a:ext cx="994641" cy="509732"/>
          </a:xfrm>
          <a:prstGeom prst="curvedConnector2">
            <a:avLst/>
          </a:prstGeom>
          <a:ln w="6350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02"/>
          <p:cNvCxnSpPr>
            <a:stCxn id="101" idx="6"/>
            <a:endCxn id="102" idx="4"/>
          </p:cNvCxnSpPr>
          <p:nvPr/>
        </p:nvCxnSpPr>
        <p:spPr>
          <a:xfrm flipV="1">
            <a:off x="7236686" y="3607952"/>
            <a:ext cx="994641" cy="509735"/>
          </a:xfrm>
          <a:prstGeom prst="curvedConnector2">
            <a:avLst/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02"/>
          <p:cNvCxnSpPr>
            <a:stCxn id="98" idx="6"/>
            <a:endCxn id="100" idx="2"/>
          </p:cNvCxnSpPr>
          <p:nvPr/>
        </p:nvCxnSpPr>
        <p:spPr>
          <a:xfrm flipV="1">
            <a:off x="5577606" y="2718375"/>
            <a:ext cx="1279235" cy="1399312"/>
          </a:xfrm>
          <a:prstGeom prst="curved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7" name="TextBox 3096"/>
          <p:cNvSpPr txBox="1"/>
          <p:nvPr/>
        </p:nvSpPr>
        <p:spPr>
          <a:xfrm>
            <a:off x="4318104" y="25686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157" name="TextBox 156"/>
          <p:cNvSpPr txBox="1"/>
          <p:nvPr/>
        </p:nvSpPr>
        <p:spPr>
          <a:xfrm>
            <a:off x="6165378" y="32386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58" name="TextBox 157"/>
          <p:cNvSpPr txBox="1"/>
          <p:nvPr/>
        </p:nvSpPr>
        <p:spPr>
          <a:xfrm>
            <a:off x="4908775" y="3228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59" name="TextBox 158"/>
          <p:cNvSpPr txBox="1"/>
          <p:nvPr/>
        </p:nvSpPr>
        <p:spPr>
          <a:xfrm>
            <a:off x="4351694" y="3889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60" name="TextBox 159"/>
          <p:cNvSpPr txBox="1"/>
          <p:nvPr/>
        </p:nvSpPr>
        <p:spPr>
          <a:xfrm>
            <a:off x="5765996" y="3228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622617" y="32386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7434629" y="3228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6072730" y="19694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066380" y="45024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7585059" y="396917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12</a:t>
            </a:r>
            <a:endParaRPr lang="en-US" b="1" dirty="0"/>
          </a:p>
        </p:txBody>
      </p:sp>
      <p:sp>
        <p:nvSpPr>
          <p:cNvPr id="166" name="TextBox 165"/>
          <p:cNvSpPr txBox="1"/>
          <p:nvPr/>
        </p:nvSpPr>
        <p:spPr>
          <a:xfrm>
            <a:off x="7637498" y="25076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3687018" y="3576657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0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94231" y="4258332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,3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126937" y="3677864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17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,11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804771" y="223013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,6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832017" y="4276436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,5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846747" y="2255908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9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,7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698064"/>
              </p:ext>
            </p:extLst>
          </p:nvPr>
        </p:nvGraphicFramePr>
        <p:xfrm>
          <a:off x="380999" y="2264680"/>
          <a:ext cx="2853492" cy="2773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75582"/>
                <a:gridCol w="475582"/>
                <a:gridCol w="475582"/>
                <a:gridCol w="475582"/>
                <a:gridCol w="475582"/>
                <a:gridCol w="47558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</a:t>
                      </a:r>
                      <a:endParaRPr lang="en-US" sz="20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</a:t>
                      </a:r>
                      <a:endParaRPr lang="en-US" sz="20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</a:t>
                      </a:r>
                      <a:endParaRPr lang="en-US" sz="20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</a:t>
                      </a:r>
                      <a:endParaRPr lang="en-US" sz="20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E</a:t>
                      </a:r>
                      <a:endParaRPr lang="en-US" sz="20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F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9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3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3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6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5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6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5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17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6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11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11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670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460781"/>
              </p:ext>
            </p:extLst>
          </p:nvPr>
        </p:nvGraphicFramePr>
        <p:xfrm>
          <a:off x="380999" y="2264680"/>
          <a:ext cx="2853492" cy="2773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75582"/>
                <a:gridCol w="475582"/>
                <a:gridCol w="475582"/>
                <a:gridCol w="475582"/>
                <a:gridCol w="475582"/>
                <a:gridCol w="47558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</a:t>
                      </a:r>
                      <a:endParaRPr lang="en-US" sz="20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</a:t>
                      </a:r>
                      <a:endParaRPr lang="en-US" sz="20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</a:t>
                      </a:r>
                      <a:endParaRPr lang="en-US" sz="20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</a:t>
                      </a:r>
                      <a:endParaRPr lang="en-US" sz="20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E</a:t>
                      </a:r>
                      <a:endParaRPr lang="en-US" sz="20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F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9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3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3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6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5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6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5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17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6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11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11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380999" y="1066800"/>
            <a:ext cx="8557727" cy="928255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 smtClean="0"/>
              <a:t>Mark F as current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Dijkstra’s</a:t>
            </a:r>
            <a:r>
              <a:rPr lang="en-US" dirty="0"/>
              <a:t>  algorithm </a:t>
            </a:r>
          </a:p>
        </p:txBody>
      </p:sp>
      <p:sp>
        <p:nvSpPr>
          <p:cNvPr id="97" name="Oval 7"/>
          <p:cNvSpPr>
            <a:spLocks noChangeArrowheads="1"/>
          </p:cNvSpPr>
          <p:nvPr/>
        </p:nvSpPr>
        <p:spPr bwMode="auto">
          <a:xfrm>
            <a:off x="5197761" y="2528452"/>
            <a:ext cx="379845" cy="3798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B</a:t>
            </a:r>
            <a:endParaRPr kumimoji="0" lang="en-US" sz="2400" b="1" dirty="0"/>
          </a:p>
        </p:txBody>
      </p:sp>
      <p:sp>
        <p:nvSpPr>
          <p:cNvPr id="98" name="Oval 7"/>
          <p:cNvSpPr>
            <a:spLocks noChangeArrowheads="1"/>
          </p:cNvSpPr>
          <p:nvPr/>
        </p:nvSpPr>
        <p:spPr bwMode="auto">
          <a:xfrm>
            <a:off x="5197761" y="3927764"/>
            <a:ext cx="379845" cy="3798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C</a:t>
            </a:r>
            <a:endParaRPr kumimoji="0" lang="en-US" sz="2400" b="1" dirty="0"/>
          </a:p>
        </p:txBody>
      </p:sp>
      <p:sp>
        <p:nvSpPr>
          <p:cNvPr id="99" name="Oval 7"/>
          <p:cNvSpPr>
            <a:spLocks noChangeArrowheads="1"/>
          </p:cNvSpPr>
          <p:nvPr/>
        </p:nvSpPr>
        <p:spPr bwMode="auto">
          <a:xfrm>
            <a:off x="4085932" y="3228108"/>
            <a:ext cx="379845" cy="3798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A</a:t>
            </a:r>
            <a:endParaRPr kumimoji="0" lang="en-US" sz="2400" b="1" dirty="0"/>
          </a:p>
        </p:txBody>
      </p:sp>
      <p:sp>
        <p:nvSpPr>
          <p:cNvPr id="100" name="Oval 7"/>
          <p:cNvSpPr>
            <a:spLocks noChangeArrowheads="1"/>
          </p:cNvSpPr>
          <p:nvPr/>
        </p:nvSpPr>
        <p:spPr bwMode="auto">
          <a:xfrm>
            <a:off x="6856841" y="2528452"/>
            <a:ext cx="379845" cy="3798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D</a:t>
            </a:r>
            <a:endParaRPr kumimoji="0" lang="en-US" sz="2400" b="1" dirty="0"/>
          </a:p>
        </p:txBody>
      </p:sp>
      <p:sp>
        <p:nvSpPr>
          <p:cNvPr id="101" name="Oval 7"/>
          <p:cNvSpPr>
            <a:spLocks noChangeArrowheads="1"/>
          </p:cNvSpPr>
          <p:nvPr/>
        </p:nvSpPr>
        <p:spPr bwMode="auto">
          <a:xfrm>
            <a:off x="6856841" y="3927764"/>
            <a:ext cx="379845" cy="3798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E</a:t>
            </a:r>
            <a:endParaRPr kumimoji="0" lang="en-US" sz="2400" b="1" dirty="0"/>
          </a:p>
        </p:txBody>
      </p:sp>
      <p:sp>
        <p:nvSpPr>
          <p:cNvPr id="102" name="Oval 7"/>
          <p:cNvSpPr>
            <a:spLocks noChangeArrowheads="1"/>
          </p:cNvSpPr>
          <p:nvPr/>
        </p:nvSpPr>
        <p:spPr bwMode="auto">
          <a:xfrm>
            <a:off x="8041404" y="3228107"/>
            <a:ext cx="379845" cy="379845"/>
          </a:xfrm>
          <a:prstGeom prst="ellipse">
            <a:avLst/>
          </a:prstGeom>
          <a:solidFill>
            <a:srgbClr val="FFC000"/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F</a:t>
            </a:r>
            <a:endParaRPr kumimoji="0" lang="en-US" sz="2400" b="1" dirty="0"/>
          </a:p>
        </p:txBody>
      </p:sp>
      <p:cxnSp>
        <p:nvCxnSpPr>
          <p:cNvPr id="103" name="Straight Arrow Connector 102"/>
          <p:cNvCxnSpPr>
            <a:stCxn id="99" idx="0"/>
            <a:endCxn id="97" idx="2"/>
          </p:cNvCxnSpPr>
          <p:nvPr/>
        </p:nvCxnSpPr>
        <p:spPr>
          <a:xfrm rot="5400000" flipH="1" flipV="1">
            <a:off x="4481942" y="2512289"/>
            <a:ext cx="509733" cy="921906"/>
          </a:xfrm>
          <a:prstGeom prst="curvedConnector2">
            <a:avLst/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2"/>
          <p:cNvCxnSpPr>
            <a:stCxn id="97" idx="2"/>
            <a:endCxn id="98" idx="2"/>
          </p:cNvCxnSpPr>
          <p:nvPr/>
        </p:nvCxnSpPr>
        <p:spPr>
          <a:xfrm rot="10800000" flipV="1">
            <a:off x="5197761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2"/>
          <p:cNvCxnSpPr>
            <a:stCxn id="97" idx="7"/>
            <a:endCxn id="100" idx="1"/>
          </p:cNvCxnSpPr>
          <p:nvPr/>
        </p:nvCxnSpPr>
        <p:spPr>
          <a:xfrm rot="5400000" flipH="1" flipV="1">
            <a:off x="6217223" y="1888835"/>
            <a:ext cx="12700" cy="1390489"/>
          </a:xfrm>
          <a:prstGeom prst="curvedConnector3">
            <a:avLst>
              <a:gd name="adj1" fmla="val 2238008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2"/>
          <p:cNvCxnSpPr>
            <a:stCxn id="98" idx="6"/>
            <a:endCxn id="97" idx="6"/>
          </p:cNvCxnSpPr>
          <p:nvPr/>
        </p:nvCxnSpPr>
        <p:spPr>
          <a:xfrm flipV="1">
            <a:off x="5577606" y="2718375"/>
            <a:ext cx="12700" cy="1399312"/>
          </a:xfrm>
          <a:prstGeom prst="curvedConnector3">
            <a:avLst>
              <a:gd name="adj1" fmla="val 1800000"/>
            </a:avLst>
          </a:prstGeom>
          <a:ln w="5715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2"/>
          <p:cNvCxnSpPr>
            <a:stCxn id="99" idx="4"/>
            <a:endCxn id="98" idx="2"/>
          </p:cNvCxnSpPr>
          <p:nvPr/>
        </p:nvCxnSpPr>
        <p:spPr>
          <a:xfrm rot="16200000" flipH="1">
            <a:off x="4481941" y="3401867"/>
            <a:ext cx="509734" cy="921906"/>
          </a:xfrm>
          <a:prstGeom prst="curvedConnector2">
            <a:avLst/>
          </a:prstGeom>
          <a:ln w="6350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02"/>
          <p:cNvCxnSpPr>
            <a:stCxn id="98" idx="5"/>
            <a:endCxn id="101" idx="3"/>
          </p:cNvCxnSpPr>
          <p:nvPr/>
        </p:nvCxnSpPr>
        <p:spPr>
          <a:xfrm rot="16200000" flipH="1">
            <a:off x="6217223" y="3556737"/>
            <a:ext cx="12700" cy="1390489"/>
          </a:xfrm>
          <a:prstGeom prst="curvedConnector3">
            <a:avLst>
              <a:gd name="adj1" fmla="val 2238008"/>
            </a:avLst>
          </a:prstGeom>
          <a:ln w="5715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02"/>
          <p:cNvCxnSpPr>
            <a:stCxn id="101" idx="6"/>
            <a:endCxn id="100" idx="6"/>
          </p:cNvCxnSpPr>
          <p:nvPr/>
        </p:nvCxnSpPr>
        <p:spPr>
          <a:xfrm flipV="1">
            <a:off x="7236686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02"/>
          <p:cNvCxnSpPr>
            <a:stCxn id="100" idx="2"/>
            <a:endCxn id="101" idx="2"/>
          </p:cNvCxnSpPr>
          <p:nvPr/>
        </p:nvCxnSpPr>
        <p:spPr>
          <a:xfrm rot="10800000" flipV="1">
            <a:off x="6856841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02"/>
          <p:cNvCxnSpPr>
            <a:stCxn id="100" idx="6"/>
            <a:endCxn id="102" idx="0"/>
          </p:cNvCxnSpPr>
          <p:nvPr/>
        </p:nvCxnSpPr>
        <p:spPr>
          <a:xfrm>
            <a:off x="7236686" y="2718375"/>
            <a:ext cx="994641" cy="509732"/>
          </a:xfrm>
          <a:prstGeom prst="curvedConnector2">
            <a:avLst/>
          </a:prstGeom>
          <a:ln w="6350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02"/>
          <p:cNvCxnSpPr>
            <a:stCxn id="101" idx="6"/>
            <a:endCxn id="102" idx="4"/>
          </p:cNvCxnSpPr>
          <p:nvPr/>
        </p:nvCxnSpPr>
        <p:spPr>
          <a:xfrm flipV="1">
            <a:off x="7236686" y="3607952"/>
            <a:ext cx="994641" cy="509735"/>
          </a:xfrm>
          <a:prstGeom prst="curvedConnector2">
            <a:avLst/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02"/>
          <p:cNvCxnSpPr>
            <a:stCxn id="98" idx="6"/>
            <a:endCxn id="100" idx="2"/>
          </p:cNvCxnSpPr>
          <p:nvPr/>
        </p:nvCxnSpPr>
        <p:spPr>
          <a:xfrm flipV="1">
            <a:off x="5577606" y="2718375"/>
            <a:ext cx="1279235" cy="1399312"/>
          </a:xfrm>
          <a:prstGeom prst="curved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7" name="TextBox 3096"/>
          <p:cNvSpPr txBox="1"/>
          <p:nvPr/>
        </p:nvSpPr>
        <p:spPr>
          <a:xfrm>
            <a:off x="4318104" y="25686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157" name="TextBox 156"/>
          <p:cNvSpPr txBox="1"/>
          <p:nvPr/>
        </p:nvSpPr>
        <p:spPr>
          <a:xfrm>
            <a:off x="6165378" y="32386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58" name="TextBox 157"/>
          <p:cNvSpPr txBox="1"/>
          <p:nvPr/>
        </p:nvSpPr>
        <p:spPr>
          <a:xfrm>
            <a:off x="4908775" y="3228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59" name="TextBox 158"/>
          <p:cNvSpPr txBox="1"/>
          <p:nvPr/>
        </p:nvSpPr>
        <p:spPr>
          <a:xfrm>
            <a:off x="4351694" y="3889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60" name="TextBox 159"/>
          <p:cNvSpPr txBox="1"/>
          <p:nvPr/>
        </p:nvSpPr>
        <p:spPr>
          <a:xfrm>
            <a:off x="5765996" y="3228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622617" y="32386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7434629" y="3228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6072730" y="19694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066380" y="45024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7585059" y="396917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12</a:t>
            </a:r>
            <a:endParaRPr lang="en-US" b="1" dirty="0"/>
          </a:p>
        </p:txBody>
      </p:sp>
      <p:sp>
        <p:nvSpPr>
          <p:cNvPr id="166" name="TextBox 165"/>
          <p:cNvSpPr txBox="1"/>
          <p:nvPr/>
        </p:nvSpPr>
        <p:spPr>
          <a:xfrm>
            <a:off x="7637498" y="25076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3687018" y="3576657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0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94231" y="4258332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,3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126937" y="3677864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17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,11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804771" y="223013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,6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832017" y="4276436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,5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846747" y="2255908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9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,7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7976749" y="3155717"/>
            <a:ext cx="509154" cy="509154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725337" y="2200119"/>
            <a:ext cx="509154" cy="509154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1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464012"/>
              </p:ext>
            </p:extLst>
          </p:nvPr>
        </p:nvGraphicFramePr>
        <p:xfrm>
          <a:off x="380999" y="2264680"/>
          <a:ext cx="2853492" cy="31699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75582"/>
                <a:gridCol w="475582"/>
                <a:gridCol w="475582"/>
                <a:gridCol w="475582"/>
                <a:gridCol w="475582"/>
                <a:gridCol w="47558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</a:t>
                      </a:r>
                      <a:endParaRPr lang="en-US" sz="20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</a:t>
                      </a:r>
                      <a:endParaRPr lang="en-US" sz="20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</a:t>
                      </a:r>
                      <a:endParaRPr lang="en-US" sz="20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</a:t>
                      </a:r>
                      <a:endParaRPr lang="en-US" sz="20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E</a:t>
                      </a:r>
                      <a:endParaRPr lang="en-US" sz="20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F</a:t>
                      </a:r>
                      <a:endParaRPr lang="en-US" sz="20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9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3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3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6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5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6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5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17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6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11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11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11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380999" y="1066800"/>
            <a:ext cx="8557727" cy="928255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 smtClean="0"/>
              <a:t>Mark F as visited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Dijkstra’s</a:t>
            </a:r>
            <a:r>
              <a:rPr lang="en-US" dirty="0"/>
              <a:t>  algorithm </a:t>
            </a:r>
          </a:p>
        </p:txBody>
      </p:sp>
      <p:sp>
        <p:nvSpPr>
          <p:cNvPr id="97" name="Oval 7"/>
          <p:cNvSpPr>
            <a:spLocks noChangeArrowheads="1"/>
          </p:cNvSpPr>
          <p:nvPr/>
        </p:nvSpPr>
        <p:spPr bwMode="auto">
          <a:xfrm>
            <a:off x="5197761" y="2528452"/>
            <a:ext cx="379845" cy="3798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B</a:t>
            </a:r>
            <a:endParaRPr kumimoji="0" lang="en-US" sz="2400" b="1" dirty="0"/>
          </a:p>
        </p:txBody>
      </p:sp>
      <p:sp>
        <p:nvSpPr>
          <p:cNvPr id="98" name="Oval 7"/>
          <p:cNvSpPr>
            <a:spLocks noChangeArrowheads="1"/>
          </p:cNvSpPr>
          <p:nvPr/>
        </p:nvSpPr>
        <p:spPr bwMode="auto">
          <a:xfrm>
            <a:off x="5197761" y="3927764"/>
            <a:ext cx="379845" cy="3798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C</a:t>
            </a:r>
            <a:endParaRPr kumimoji="0" lang="en-US" sz="2400" b="1" dirty="0"/>
          </a:p>
        </p:txBody>
      </p:sp>
      <p:sp>
        <p:nvSpPr>
          <p:cNvPr id="99" name="Oval 7"/>
          <p:cNvSpPr>
            <a:spLocks noChangeArrowheads="1"/>
          </p:cNvSpPr>
          <p:nvPr/>
        </p:nvSpPr>
        <p:spPr bwMode="auto">
          <a:xfrm>
            <a:off x="4085932" y="3228108"/>
            <a:ext cx="379845" cy="3798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A</a:t>
            </a:r>
            <a:endParaRPr kumimoji="0" lang="en-US" sz="2400" b="1" dirty="0"/>
          </a:p>
        </p:txBody>
      </p:sp>
      <p:sp>
        <p:nvSpPr>
          <p:cNvPr id="100" name="Oval 7"/>
          <p:cNvSpPr>
            <a:spLocks noChangeArrowheads="1"/>
          </p:cNvSpPr>
          <p:nvPr/>
        </p:nvSpPr>
        <p:spPr bwMode="auto">
          <a:xfrm>
            <a:off x="6856841" y="2528452"/>
            <a:ext cx="379845" cy="3798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D</a:t>
            </a:r>
            <a:endParaRPr kumimoji="0" lang="en-US" sz="2400" b="1" dirty="0"/>
          </a:p>
        </p:txBody>
      </p:sp>
      <p:sp>
        <p:nvSpPr>
          <p:cNvPr id="101" name="Oval 7"/>
          <p:cNvSpPr>
            <a:spLocks noChangeArrowheads="1"/>
          </p:cNvSpPr>
          <p:nvPr/>
        </p:nvSpPr>
        <p:spPr bwMode="auto">
          <a:xfrm>
            <a:off x="6856841" y="3927764"/>
            <a:ext cx="379845" cy="3798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E</a:t>
            </a:r>
            <a:endParaRPr kumimoji="0" lang="en-US" sz="2400" b="1" dirty="0"/>
          </a:p>
        </p:txBody>
      </p:sp>
      <p:sp>
        <p:nvSpPr>
          <p:cNvPr id="102" name="Oval 7"/>
          <p:cNvSpPr>
            <a:spLocks noChangeArrowheads="1"/>
          </p:cNvSpPr>
          <p:nvPr/>
        </p:nvSpPr>
        <p:spPr bwMode="auto">
          <a:xfrm>
            <a:off x="8041404" y="3228107"/>
            <a:ext cx="379845" cy="3798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F</a:t>
            </a:r>
            <a:endParaRPr kumimoji="0" lang="en-US" sz="2400" b="1" dirty="0"/>
          </a:p>
        </p:txBody>
      </p:sp>
      <p:cxnSp>
        <p:nvCxnSpPr>
          <p:cNvPr id="103" name="Straight Arrow Connector 102"/>
          <p:cNvCxnSpPr>
            <a:stCxn id="99" idx="0"/>
            <a:endCxn id="97" idx="2"/>
          </p:cNvCxnSpPr>
          <p:nvPr/>
        </p:nvCxnSpPr>
        <p:spPr>
          <a:xfrm rot="5400000" flipH="1" flipV="1">
            <a:off x="4481942" y="2512289"/>
            <a:ext cx="509733" cy="921906"/>
          </a:xfrm>
          <a:prstGeom prst="curvedConnector2">
            <a:avLst/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2"/>
          <p:cNvCxnSpPr>
            <a:stCxn id="97" idx="2"/>
            <a:endCxn id="98" idx="2"/>
          </p:cNvCxnSpPr>
          <p:nvPr/>
        </p:nvCxnSpPr>
        <p:spPr>
          <a:xfrm rot="10800000" flipV="1">
            <a:off x="5197761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2"/>
          <p:cNvCxnSpPr>
            <a:stCxn id="97" idx="7"/>
            <a:endCxn id="100" idx="1"/>
          </p:cNvCxnSpPr>
          <p:nvPr/>
        </p:nvCxnSpPr>
        <p:spPr>
          <a:xfrm rot="5400000" flipH="1" flipV="1">
            <a:off x="6217223" y="1888835"/>
            <a:ext cx="12700" cy="1390489"/>
          </a:xfrm>
          <a:prstGeom prst="curvedConnector3">
            <a:avLst>
              <a:gd name="adj1" fmla="val 2238008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2"/>
          <p:cNvCxnSpPr>
            <a:stCxn id="98" idx="6"/>
            <a:endCxn id="97" idx="6"/>
          </p:cNvCxnSpPr>
          <p:nvPr/>
        </p:nvCxnSpPr>
        <p:spPr>
          <a:xfrm flipV="1">
            <a:off x="5577606" y="2718375"/>
            <a:ext cx="12700" cy="1399312"/>
          </a:xfrm>
          <a:prstGeom prst="curvedConnector3">
            <a:avLst>
              <a:gd name="adj1" fmla="val 1800000"/>
            </a:avLst>
          </a:prstGeom>
          <a:ln w="5715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2"/>
          <p:cNvCxnSpPr>
            <a:stCxn id="99" idx="4"/>
            <a:endCxn id="98" idx="2"/>
          </p:cNvCxnSpPr>
          <p:nvPr/>
        </p:nvCxnSpPr>
        <p:spPr>
          <a:xfrm rot="16200000" flipH="1">
            <a:off x="4481941" y="3401867"/>
            <a:ext cx="509734" cy="921906"/>
          </a:xfrm>
          <a:prstGeom prst="curvedConnector2">
            <a:avLst/>
          </a:prstGeom>
          <a:ln w="6350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02"/>
          <p:cNvCxnSpPr>
            <a:stCxn id="98" idx="5"/>
            <a:endCxn id="101" idx="3"/>
          </p:cNvCxnSpPr>
          <p:nvPr/>
        </p:nvCxnSpPr>
        <p:spPr>
          <a:xfrm rot="16200000" flipH="1">
            <a:off x="6217223" y="3556737"/>
            <a:ext cx="12700" cy="1390489"/>
          </a:xfrm>
          <a:prstGeom prst="curvedConnector3">
            <a:avLst>
              <a:gd name="adj1" fmla="val 2238008"/>
            </a:avLst>
          </a:prstGeom>
          <a:ln w="5715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02"/>
          <p:cNvCxnSpPr>
            <a:stCxn id="101" idx="6"/>
            <a:endCxn id="100" idx="6"/>
          </p:cNvCxnSpPr>
          <p:nvPr/>
        </p:nvCxnSpPr>
        <p:spPr>
          <a:xfrm flipV="1">
            <a:off x="7236686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02"/>
          <p:cNvCxnSpPr>
            <a:stCxn id="100" idx="2"/>
            <a:endCxn id="101" idx="2"/>
          </p:cNvCxnSpPr>
          <p:nvPr/>
        </p:nvCxnSpPr>
        <p:spPr>
          <a:xfrm rot="10800000" flipV="1">
            <a:off x="6856841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02"/>
          <p:cNvCxnSpPr>
            <a:stCxn id="100" idx="6"/>
            <a:endCxn id="102" idx="0"/>
          </p:cNvCxnSpPr>
          <p:nvPr/>
        </p:nvCxnSpPr>
        <p:spPr>
          <a:xfrm>
            <a:off x="7236686" y="2718375"/>
            <a:ext cx="994641" cy="509732"/>
          </a:xfrm>
          <a:prstGeom prst="curvedConnector2">
            <a:avLst/>
          </a:prstGeom>
          <a:ln w="6350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02"/>
          <p:cNvCxnSpPr>
            <a:stCxn id="101" idx="6"/>
            <a:endCxn id="102" idx="4"/>
          </p:cNvCxnSpPr>
          <p:nvPr/>
        </p:nvCxnSpPr>
        <p:spPr>
          <a:xfrm flipV="1">
            <a:off x="7236686" y="3607952"/>
            <a:ext cx="994641" cy="509735"/>
          </a:xfrm>
          <a:prstGeom prst="curvedConnector2">
            <a:avLst/>
          </a:prstGeom>
          <a:ln w="31750">
            <a:solidFill>
              <a:srgbClr val="0070C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02"/>
          <p:cNvCxnSpPr>
            <a:stCxn id="98" idx="6"/>
            <a:endCxn id="100" idx="2"/>
          </p:cNvCxnSpPr>
          <p:nvPr/>
        </p:nvCxnSpPr>
        <p:spPr>
          <a:xfrm flipV="1">
            <a:off x="5577606" y="2718375"/>
            <a:ext cx="1279235" cy="1399312"/>
          </a:xfrm>
          <a:prstGeom prst="curved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7" name="TextBox 3096"/>
          <p:cNvSpPr txBox="1"/>
          <p:nvPr/>
        </p:nvSpPr>
        <p:spPr>
          <a:xfrm>
            <a:off x="4318104" y="25686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157" name="TextBox 156"/>
          <p:cNvSpPr txBox="1"/>
          <p:nvPr/>
        </p:nvSpPr>
        <p:spPr>
          <a:xfrm>
            <a:off x="6165378" y="32386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58" name="TextBox 157"/>
          <p:cNvSpPr txBox="1"/>
          <p:nvPr/>
        </p:nvSpPr>
        <p:spPr>
          <a:xfrm>
            <a:off x="4908775" y="3228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59" name="TextBox 158"/>
          <p:cNvSpPr txBox="1"/>
          <p:nvPr/>
        </p:nvSpPr>
        <p:spPr>
          <a:xfrm>
            <a:off x="4351694" y="3889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60" name="TextBox 159"/>
          <p:cNvSpPr txBox="1"/>
          <p:nvPr/>
        </p:nvSpPr>
        <p:spPr>
          <a:xfrm>
            <a:off x="5765996" y="3228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622617" y="32386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7434629" y="3228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6072730" y="19694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066380" y="45024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7585059" y="396917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12</a:t>
            </a:r>
            <a:endParaRPr lang="en-US" b="1" dirty="0"/>
          </a:p>
        </p:txBody>
      </p:sp>
      <p:sp>
        <p:nvSpPr>
          <p:cNvPr id="166" name="TextBox 165"/>
          <p:cNvSpPr txBox="1"/>
          <p:nvPr/>
        </p:nvSpPr>
        <p:spPr>
          <a:xfrm>
            <a:off x="7637498" y="25076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3687018" y="3576657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0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94231" y="4258332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,3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126937" y="3677864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17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,11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804771" y="223013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,6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832017" y="4276436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,5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846747" y="2255908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9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,7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61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99537"/>
              </p:ext>
            </p:extLst>
          </p:nvPr>
        </p:nvGraphicFramePr>
        <p:xfrm>
          <a:off x="380999" y="3199870"/>
          <a:ext cx="2853492" cy="31699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75582"/>
                <a:gridCol w="475582"/>
                <a:gridCol w="475582"/>
                <a:gridCol w="475582"/>
                <a:gridCol w="475582"/>
                <a:gridCol w="47558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</a:t>
                      </a:r>
                      <a:endParaRPr lang="en-US" sz="20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</a:t>
                      </a:r>
                      <a:endParaRPr lang="en-US" sz="20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</a:t>
                      </a:r>
                      <a:endParaRPr lang="en-US" sz="20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</a:t>
                      </a:r>
                      <a:endParaRPr lang="en-US" sz="20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E</a:t>
                      </a:r>
                      <a:endParaRPr lang="en-US" sz="20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F</a:t>
                      </a:r>
                      <a:endParaRPr lang="en-US" sz="20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9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3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3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6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5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6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5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17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6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11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11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11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380999" y="1066800"/>
            <a:ext cx="8557727" cy="928255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 smtClean="0"/>
              <a:t>We now have:</a:t>
            </a:r>
          </a:p>
          <a:p>
            <a:pPr marL="800100" lvl="1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400" dirty="0" smtClean="0"/>
              <a:t>Shortest path from A to each node (both length and path)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We are done!</a:t>
            </a:r>
            <a:endParaRPr lang="en-US" dirty="0"/>
          </a:p>
        </p:txBody>
      </p:sp>
      <p:sp>
        <p:nvSpPr>
          <p:cNvPr id="97" name="Oval 7"/>
          <p:cNvSpPr>
            <a:spLocks noChangeArrowheads="1"/>
          </p:cNvSpPr>
          <p:nvPr/>
        </p:nvSpPr>
        <p:spPr bwMode="auto">
          <a:xfrm>
            <a:off x="5197761" y="2528452"/>
            <a:ext cx="379845" cy="3798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B</a:t>
            </a:r>
            <a:endParaRPr kumimoji="0" lang="en-US" sz="2400" b="1" dirty="0"/>
          </a:p>
        </p:txBody>
      </p:sp>
      <p:sp>
        <p:nvSpPr>
          <p:cNvPr id="98" name="Oval 7"/>
          <p:cNvSpPr>
            <a:spLocks noChangeArrowheads="1"/>
          </p:cNvSpPr>
          <p:nvPr/>
        </p:nvSpPr>
        <p:spPr bwMode="auto">
          <a:xfrm>
            <a:off x="5197761" y="3927764"/>
            <a:ext cx="379845" cy="3798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C</a:t>
            </a:r>
            <a:endParaRPr kumimoji="0" lang="en-US" sz="2400" b="1" dirty="0"/>
          </a:p>
        </p:txBody>
      </p:sp>
      <p:sp>
        <p:nvSpPr>
          <p:cNvPr id="99" name="Oval 7"/>
          <p:cNvSpPr>
            <a:spLocks noChangeArrowheads="1"/>
          </p:cNvSpPr>
          <p:nvPr/>
        </p:nvSpPr>
        <p:spPr bwMode="auto">
          <a:xfrm>
            <a:off x="4085932" y="3228108"/>
            <a:ext cx="379845" cy="3798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A</a:t>
            </a:r>
            <a:endParaRPr kumimoji="0" lang="en-US" sz="2400" b="1" dirty="0"/>
          </a:p>
        </p:txBody>
      </p:sp>
      <p:sp>
        <p:nvSpPr>
          <p:cNvPr id="100" name="Oval 7"/>
          <p:cNvSpPr>
            <a:spLocks noChangeArrowheads="1"/>
          </p:cNvSpPr>
          <p:nvPr/>
        </p:nvSpPr>
        <p:spPr bwMode="auto">
          <a:xfrm>
            <a:off x="6856841" y="2528452"/>
            <a:ext cx="379845" cy="3798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D</a:t>
            </a:r>
            <a:endParaRPr kumimoji="0" lang="en-US" sz="2400" b="1" dirty="0"/>
          </a:p>
        </p:txBody>
      </p:sp>
      <p:sp>
        <p:nvSpPr>
          <p:cNvPr id="101" name="Oval 7"/>
          <p:cNvSpPr>
            <a:spLocks noChangeArrowheads="1"/>
          </p:cNvSpPr>
          <p:nvPr/>
        </p:nvSpPr>
        <p:spPr bwMode="auto">
          <a:xfrm>
            <a:off x="6856841" y="3927764"/>
            <a:ext cx="379845" cy="3798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E</a:t>
            </a:r>
            <a:endParaRPr kumimoji="0" lang="en-US" sz="2400" b="1" dirty="0"/>
          </a:p>
        </p:txBody>
      </p:sp>
      <p:sp>
        <p:nvSpPr>
          <p:cNvPr id="102" name="Oval 7"/>
          <p:cNvSpPr>
            <a:spLocks noChangeArrowheads="1"/>
          </p:cNvSpPr>
          <p:nvPr/>
        </p:nvSpPr>
        <p:spPr bwMode="auto">
          <a:xfrm>
            <a:off x="8041404" y="3228107"/>
            <a:ext cx="379845" cy="3798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F</a:t>
            </a:r>
            <a:endParaRPr kumimoji="0" lang="en-US" sz="2400" b="1" dirty="0"/>
          </a:p>
        </p:txBody>
      </p:sp>
      <p:cxnSp>
        <p:nvCxnSpPr>
          <p:cNvPr id="103" name="Straight Arrow Connector 102"/>
          <p:cNvCxnSpPr>
            <a:stCxn id="99" idx="0"/>
            <a:endCxn id="97" idx="2"/>
          </p:cNvCxnSpPr>
          <p:nvPr/>
        </p:nvCxnSpPr>
        <p:spPr>
          <a:xfrm rot="5400000" flipH="1" flipV="1">
            <a:off x="4481942" y="2512289"/>
            <a:ext cx="509733" cy="921906"/>
          </a:xfrm>
          <a:prstGeom prst="curvedConnector2">
            <a:avLst/>
          </a:prstGeom>
          <a:ln w="31750">
            <a:solidFill>
              <a:schemeClr val="accent1">
                <a:lumMod val="20000"/>
                <a:lumOff val="80000"/>
              </a:schemeClr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2"/>
          <p:cNvCxnSpPr>
            <a:stCxn id="97" idx="2"/>
            <a:endCxn id="98" idx="2"/>
          </p:cNvCxnSpPr>
          <p:nvPr/>
        </p:nvCxnSpPr>
        <p:spPr>
          <a:xfrm rot="10800000" flipV="1">
            <a:off x="5197761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chemeClr val="accent1">
                <a:lumMod val="20000"/>
                <a:lumOff val="80000"/>
              </a:schemeClr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2"/>
          <p:cNvCxnSpPr>
            <a:stCxn id="97" idx="7"/>
            <a:endCxn id="100" idx="1"/>
          </p:cNvCxnSpPr>
          <p:nvPr/>
        </p:nvCxnSpPr>
        <p:spPr>
          <a:xfrm rot="5400000" flipH="1" flipV="1">
            <a:off x="6217223" y="1888835"/>
            <a:ext cx="12700" cy="1390489"/>
          </a:xfrm>
          <a:prstGeom prst="curvedConnector3">
            <a:avLst>
              <a:gd name="adj1" fmla="val 2238008"/>
            </a:avLst>
          </a:prstGeom>
          <a:ln w="31750">
            <a:solidFill>
              <a:schemeClr val="accent1">
                <a:lumMod val="20000"/>
                <a:lumOff val="80000"/>
              </a:schemeClr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2"/>
          <p:cNvCxnSpPr>
            <a:stCxn id="98" idx="6"/>
            <a:endCxn id="97" idx="6"/>
          </p:cNvCxnSpPr>
          <p:nvPr/>
        </p:nvCxnSpPr>
        <p:spPr>
          <a:xfrm flipV="1">
            <a:off x="5577606" y="2718375"/>
            <a:ext cx="12700" cy="1399312"/>
          </a:xfrm>
          <a:prstGeom prst="curvedConnector3">
            <a:avLst>
              <a:gd name="adj1" fmla="val 1800000"/>
            </a:avLst>
          </a:prstGeom>
          <a:ln w="5715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2"/>
          <p:cNvCxnSpPr>
            <a:stCxn id="99" idx="4"/>
            <a:endCxn id="98" idx="2"/>
          </p:cNvCxnSpPr>
          <p:nvPr/>
        </p:nvCxnSpPr>
        <p:spPr>
          <a:xfrm rot="16200000" flipH="1">
            <a:off x="4481941" y="3401867"/>
            <a:ext cx="509734" cy="921906"/>
          </a:xfrm>
          <a:prstGeom prst="curvedConnector2">
            <a:avLst/>
          </a:prstGeom>
          <a:ln w="6350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02"/>
          <p:cNvCxnSpPr>
            <a:stCxn id="98" idx="5"/>
            <a:endCxn id="101" idx="3"/>
          </p:cNvCxnSpPr>
          <p:nvPr/>
        </p:nvCxnSpPr>
        <p:spPr>
          <a:xfrm rot="16200000" flipH="1">
            <a:off x="6217223" y="3556737"/>
            <a:ext cx="12700" cy="1390489"/>
          </a:xfrm>
          <a:prstGeom prst="curvedConnector3">
            <a:avLst>
              <a:gd name="adj1" fmla="val 2238008"/>
            </a:avLst>
          </a:prstGeom>
          <a:ln w="5715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02"/>
          <p:cNvCxnSpPr>
            <a:stCxn id="101" idx="6"/>
            <a:endCxn id="100" idx="6"/>
          </p:cNvCxnSpPr>
          <p:nvPr/>
        </p:nvCxnSpPr>
        <p:spPr>
          <a:xfrm flipV="1">
            <a:off x="7236686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chemeClr val="accent1">
                <a:lumMod val="20000"/>
                <a:lumOff val="80000"/>
              </a:schemeClr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02"/>
          <p:cNvCxnSpPr>
            <a:stCxn id="100" idx="2"/>
            <a:endCxn id="101" idx="2"/>
          </p:cNvCxnSpPr>
          <p:nvPr/>
        </p:nvCxnSpPr>
        <p:spPr>
          <a:xfrm rot="10800000" flipV="1">
            <a:off x="6856841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chemeClr val="accent1">
                <a:lumMod val="20000"/>
                <a:lumOff val="80000"/>
              </a:schemeClr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02"/>
          <p:cNvCxnSpPr>
            <a:stCxn id="100" idx="6"/>
            <a:endCxn id="102" idx="0"/>
          </p:cNvCxnSpPr>
          <p:nvPr/>
        </p:nvCxnSpPr>
        <p:spPr>
          <a:xfrm>
            <a:off x="7236686" y="2718375"/>
            <a:ext cx="994641" cy="509732"/>
          </a:xfrm>
          <a:prstGeom prst="curvedConnector2">
            <a:avLst/>
          </a:prstGeom>
          <a:ln w="6350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02"/>
          <p:cNvCxnSpPr>
            <a:stCxn id="101" idx="6"/>
            <a:endCxn id="102" idx="4"/>
          </p:cNvCxnSpPr>
          <p:nvPr/>
        </p:nvCxnSpPr>
        <p:spPr>
          <a:xfrm flipV="1">
            <a:off x="7236686" y="3607952"/>
            <a:ext cx="994641" cy="509735"/>
          </a:xfrm>
          <a:prstGeom prst="curvedConnector2">
            <a:avLst/>
          </a:prstGeom>
          <a:ln w="31750">
            <a:solidFill>
              <a:schemeClr val="accent1">
                <a:lumMod val="20000"/>
                <a:lumOff val="80000"/>
              </a:schemeClr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02"/>
          <p:cNvCxnSpPr>
            <a:stCxn id="98" idx="6"/>
            <a:endCxn id="100" idx="2"/>
          </p:cNvCxnSpPr>
          <p:nvPr/>
        </p:nvCxnSpPr>
        <p:spPr>
          <a:xfrm flipV="1">
            <a:off x="5577606" y="2718375"/>
            <a:ext cx="1279235" cy="1399312"/>
          </a:xfrm>
          <a:prstGeom prst="curved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7" name="TextBox 3096"/>
          <p:cNvSpPr txBox="1"/>
          <p:nvPr/>
        </p:nvSpPr>
        <p:spPr>
          <a:xfrm>
            <a:off x="4318104" y="25686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157" name="TextBox 156"/>
          <p:cNvSpPr txBox="1"/>
          <p:nvPr/>
        </p:nvSpPr>
        <p:spPr>
          <a:xfrm>
            <a:off x="6165378" y="32386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58" name="TextBox 157"/>
          <p:cNvSpPr txBox="1"/>
          <p:nvPr/>
        </p:nvSpPr>
        <p:spPr>
          <a:xfrm>
            <a:off x="4908775" y="3228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59" name="TextBox 158"/>
          <p:cNvSpPr txBox="1"/>
          <p:nvPr/>
        </p:nvSpPr>
        <p:spPr>
          <a:xfrm>
            <a:off x="4351694" y="3889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60" name="TextBox 159"/>
          <p:cNvSpPr txBox="1"/>
          <p:nvPr/>
        </p:nvSpPr>
        <p:spPr>
          <a:xfrm>
            <a:off x="5765996" y="3228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622617" y="32386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7434629" y="3228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6072730" y="19694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066380" y="45024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7585059" y="396917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12</a:t>
            </a:r>
            <a:endParaRPr lang="en-US" b="1" dirty="0"/>
          </a:p>
        </p:txBody>
      </p:sp>
      <p:sp>
        <p:nvSpPr>
          <p:cNvPr id="166" name="TextBox 165"/>
          <p:cNvSpPr txBox="1"/>
          <p:nvPr/>
        </p:nvSpPr>
        <p:spPr>
          <a:xfrm>
            <a:off x="7637498" y="25076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3687018" y="3576657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0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94231" y="4258332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,3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126937" y="3677864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17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,11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804771" y="223013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,6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832017" y="4276436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,5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846747" y="2255908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9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,7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24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478512"/>
              </p:ext>
            </p:extLst>
          </p:nvPr>
        </p:nvGraphicFramePr>
        <p:xfrm>
          <a:off x="380999" y="3199870"/>
          <a:ext cx="2853492" cy="31699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75582"/>
                <a:gridCol w="475582"/>
                <a:gridCol w="475582"/>
                <a:gridCol w="475582"/>
                <a:gridCol w="475582"/>
                <a:gridCol w="47558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</a:t>
                      </a:r>
                      <a:endParaRPr lang="en-US" sz="20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</a:t>
                      </a:r>
                      <a:endParaRPr lang="en-US" sz="20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</a:t>
                      </a:r>
                      <a:endParaRPr lang="en-US" sz="20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</a:t>
                      </a:r>
                      <a:endParaRPr lang="en-US" sz="20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E</a:t>
                      </a:r>
                      <a:endParaRPr lang="en-US" sz="20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F</a:t>
                      </a:r>
                      <a:endParaRPr lang="en-US" sz="20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9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3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3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6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5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∞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6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5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17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6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11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11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B050"/>
                          </a:solidFill>
                        </a:rPr>
                        <a:t>11</a:t>
                      </a:r>
                      <a:endParaRPr 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380999" y="1066800"/>
            <a:ext cx="8557727" cy="928255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 smtClean="0"/>
              <a:t>We now have:</a:t>
            </a:r>
          </a:p>
          <a:p>
            <a:pPr marL="800100" lvl="1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400" dirty="0" smtClean="0"/>
              <a:t>Shortest path from A to each node (both length and path)</a:t>
            </a:r>
          </a:p>
          <a:p>
            <a:pPr marL="800100" lvl="1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400" b="1" dirty="0" smtClean="0"/>
              <a:t>Minimum spanning tree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We are done!</a:t>
            </a:r>
            <a:endParaRPr lang="en-US" dirty="0"/>
          </a:p>
        </p:txBody>
      </p:sp>
      <p:sp>
        <p:nvSpPr>
          <p:cNvPr id="97" name="Oval 7"/>
          <p:cNvSpPr>
            <a:spLocks noChangeArrowheads="1"/>
          </p:cNvSpPr>
          <p:nvPr/>
        </p:nvSpPr>
        <p:spPr bwMode="auto">
          <a:xfrm>
            <a:off x="5197761" y="2528452"/>
            <a:ext cx="379845" cy="3798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B</a:t>
            </a:r>
            <a:endParaRPr kumimoji="0" lang="en-US" sz="2400" b="1" dirty="0"/>
          </a:p>
        </p:txBody>
      </p:sp>
      <p:sp>
        <p:nvSpPr>
          <p:cNvPr id="98" name="Oval 7"/>
          <p:cNvSpPr>
            <a:spLocks noChangeArrowheads="1"/>
          </p:cNvSpPr>
          <p:nvPr/>
        </p:nvSpPr>
        <p:spPr bwMode="auto">
          <a:xfrm>
            <a:off x="5197761" y="3927764"/>
            <a:ext cx="379845" cy="3798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C</a:t>
            </a:r>
            <a:endParaRPr kumimoji="0" lang="en-US" sz="2400" b="1" dirty="0"/>
          </a:p>
        </p:txBody>
      </p:sp>
      <p:sp>
        <p:nvSpPr>
          <p:cNvPr id="99" name="Oval 7"/>
          <p:cNvSpPr>
            <a:spLocks noChangeArrowheads="1"/>
          </p:cNvSpPr>
          <p:nvPr/>
        </p:nvSpPr>
        <p:spPr bwMode="auto">
          <a:xfrm>
            <a:off x="4085932" y="3228108"/>
            <a:ext cx="379845" cy="3798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A</a:t>
            </a:r>
            <a:endParaRPr kumimoji="0" lang="en-US" sz="2400" b="1" dirty="0"/>
          </a:p>
        </p:txBody>
      </p:sp>
      <p:sp>
        <p:nvSpPr>
          <p:cNvPr id="100" name="Oval 7"/>
          <p:cNvSpPr>
            <a:spLocks noChangeArrowheads="1"/>
          </p:cNvSpPr>
          <p:nvPr/>
        </p:nvSpPr>
        <p:spPr bwMode="auto">
          <a:xfrm>
            <a:off x="6856841" y="2528452"/>
            <a:ext cx="379845" cy="3798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D</a:t>
            </a:r>
            <a:endParaRPr kumimoji="0" lang="en-US" sz="2400" b="1" dirty="0"/>
          </a:p>
        </p:txBody>
      </p:sp>
      <p:sp>
        <p:nvSpPr>
          <p:cNvPr id="101" name="Oval 7"/>
          <p:cNvSpPr>
            <a:spLocks noChangeArrowheads="1"/>
          </p:cNvSpPr>
          <p:nvPr/>
        </p:nvSpPr>
        <p:spPr bwMode="auto">
          <a:xfrm>
            <a:off x="6856841" y="3927764"/>
            <a:ext cx="379845" cy="3798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E</a:t>
            </a:r>
            <a:endParaRPr kumimoji="0" lang="en-US" sz="2400" b="1" dirty="0"/>
          </a:p>
        </p:txBody>
      </p:sp>
      <p:sp>
        <p:nvSpPr>
          <p:cNvPr id="102" name="Oval 7"/>
          <p:cNvSpPr>
            <a:spLocks noChangeArrowheads="1"/>
          </p:cNvSpPr>
          <p:nvPr/>
        </p:nvSpPr>
        <p:spPr bwMode="auto">
          <a:xfrm>
            <a:off x="8041404" y="3228107"/>
            <a:ext cx="379845" cy="379845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solidFill>
              <a:srgbClr val="002060"/>
            </a:solidFill>
            <a:round/>
            <a:headEnd/>
            <a:tailEnd/>
          </a:ln>
          <a:effectLst/>
        </p:spPr>
        <p:txBody>
          <a:bodyPr wrap="none" lIns="0" tIns="0" rIns="0" bIns="0" anchor="ctr" anchorCtr="1">
            <a:noAutofit/>
          </a:bodyPr>
          <a:lstStyle/>
          <a:p>
            <a:pPr algn="ctr"/>
            <a:r>
              <a:rPr kumimoji="0" lang="en-US" sz="2400" b="1" dirty="0" smtClean="0"/>
              <a:t>F</a:t>
            </a:r>
            <a:endParaRPr kumimoji="0" lang="en-US" sz="2400" b="1" dirty="0"/>
          </a:p>
        </p:txBody>
      </p:sp>
      <p:cxnSp>
        <p:nvCxnSpPr>
          <p:cNvPr id="103" name="Straight Arrow Connector 102"/>
          <p:cNvCxnSpPr>
            <a:stCxn id="99" idx="0"/>
            <a:endCxn id="97" idx="2"/>
          </p:cNvCxnSpPr>
          <p:nvPr/>
        </p:nvCxnSpPr>
        <p:spPr>
          <a:xfrm rot="5400000" flipH="1" flipV="1">
            <a:off x="4481942" y="2512289"/>
            <a:ext cx="509733" cy="921906"/>
          </a:xfrm>
          <a:prstGeom prst="curvedConnector2">
            <a:avLst/>
          </a:prstGeom>
          <a:ln w="31750">
            <a:solidFill>
              <a:schemeClr val="accent1">
                <a:lumMod val="20000"/>
                <a:lumOff val="80000"/>
              </a:schemeClr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2"/>
          <p:cNvCxnSpPr>
            <a:stCxn id="97" idx="2"/>
            <a:endCxn id="98" idx="2"/>
          </p:cNvCxnSpPr>
          <p:nvPr/>
        </p:nvCxnSpPr>
        <p:spPr>
          <a:xfrm rot="10800000" flipV="1">
            <a:off x="5197761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chemeClr val="accent1">
                <a:lumMod val="20000"/>
                <a:lumOff val="80000"/>
              </a:schemeClr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2"/>
          <p:cNvCxnSpPr>
            <a:stCxn id="97" idx="7"/>
            <a:endCxn id="100" idx="1"/>
          </p:cNvCxnSpPr>
          <p:nvPr/>
        </p:nvCxnSpPr>
        <p:spPr>
          <a:xfrm rot="5400000" flipH="1" flipV="1">
            <a:off x="6217223" y="1888835"/>
            <a:ext cx="12700" cy="1390489"/>
          </a:xfrm>
          <a:prstGeom prst="curvedConnector3">
            <a:avLst>
              <a:gd name="adj1" fmla="val 2238008"/>
            </a:avLst>
          </a:prstGeom>
          <a:ln w="31750">
            <a:solidFill>
              <a:schemeClr val="accent1">
                <a:lumMod val="20000"/>
                <a:lumOff val="80000"/>
              </a:schemeClr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2"/>
          <p:cNvCxnSpPr>
            <a:stCxn id="98" idx="6"/>
            <a:endCxn id="97" idx="6"/>
          </p:cNvCxnSpPr>
          <p:nvPr/>
        </p:nvCxnSpPr>
        <p:spPr>
          <a:xfrm flipV="1">
            <a:off x="5577606" y="2718375"/>
            <a:ext cx="12700" cy="1399312"/>
          </a:xfrm>
          <a:prstGeom prst="curvedConnector3">
            <a:avLst>
              <a:gd name="adj1" fmla="val 1800000"/>
            </a:avLst>
          </a:prstGeom>
          <a:ln w="5715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2"/>
          <p:cNvCxnSpPr>
            <a:stCxn id="99" idx="4"/>
            <a:endCxn id="98" idx="2"/>
          </p:cNvCxnSpPr>
          <p:nvPr/>
        </p:nvCxnSpPr>
        <p:spPr>
          <a:xfrm rot="16200000" flipH="1">
            <a:off x="4481941" y="3401867"/>
            <a:ext cx="509734" cy="921906"/>
          </a:xfrm>
          <a:prstGeom prst="curvedConnector2">
            <a:avLst/>
          </a:prstGeom>
          <a:ln w="6350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02"/>
          <p:cNvCxnSpPr>
            <a:stCxn id="98" idx="5"/>
            <a:endCxn id="101" idx="3"/>
          </p:cNvCxnSpPr>
          <p:nvPr/>
        </p:nvCxnSpPr>
        <p:spPr>
          <a:xfrm rot="16200000" flipH="1">
            <a:off x="6217223" y="3556737"/>
            <a:ext cx="12700" cy="1390489"/>
          </a:xfrm>
          <a:prstGeom prst="curvedConnector3">
            <a:avLst>
              <a:gd name="adj1" fmla="val 2238008"/>
            </a:avLst>
          </a:prstGeom>
          <a:ln w="5715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02"/>
          <p:cNvCxnSpPr>
            <a:stCxn id="101" idx="6"/>
            <a:endCxn id="100" idx="6"/>
          </p:cNvCxnSpPr>
          <p:nvPr/>
        </p:nvCxnSpPr>
        <p:spPr>
          <a:xfrm flipV="1">
            <a:off x="7236686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chemeClr val="accent1">
                <a:lumMod val="20000"/>
                <a:lumOff val="80000"/>
              </a:schemeClr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02"/>
          <p:cNvCxnSpPr>
            <a:stCxn id="100" idx="2"/>
            <a:endCxn id="101" idx="2"/>
          </p:cNvCxnSpPr>
          <p:nvPr/>
        </p:nvCxnSpPr>
        <p:spPr>
          <a:xfrm rot="10800000" flipV="1">
            <a:off x="6856841" y="2718375"/>
            <a:ext cx="12700" cy="1399312"/>
          </a:xfrm>
          <a:prstGeom prst="curvedConnector3">
            <a:avLst>
              <a:gd name="adj1" fmla="val 1800000"/>
            </a:avLst>
          </a:prstGeom>
          <a:ln w="31750">
            <a:solidFill>
              <a:schemeClr val="accent1">
                <a:lumMod val="20000"/>
                <a:lumOff val="80000"/>
              </a:schemeClr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02"/>
          <p:cNvCxnSpPr>
            <a:stCxn id="100" idx="6"/>
            <a:endCxn id="102" idx="0"/>
          </p:cNvCxnSpPr>
          <p:nvPr/>
        </p:nvCxnSpPr>
        <p:spPr>
          <a:xfrm>
            <a:off x="7236686" y="2718375"/>
            <a:ext cx="994641" cy="509732"/>
          </a:xfrm>
          <a:prstGeom prst="curvedConnector2">
            <a:avLst/>
          </a:prstGeom>
          <a:ln w="6350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02"/>
          <p:cNvCxnSpPr>
            <a:stCxn id="101" idx="6"/>
            <a:endCxn id="102" idx="4"/>
          </p:cNvCxnSpPr>
          <p:nvPr/>
        </p:nvCxnSpPr>
        <p:spPr>
          <a:xfrm flipV="1">
            <a:off x="7236686" y="3607952"/>
            <a:ext cx="994641" cy="509735"/>
          </a:xfrm>
          <a:prstGeom prst="curvedConnector2">
            <a:avLst/>
          </a:prstGeom>
          <a:ln w="31750">
            <a:solidFill>
              <a:schemeClr val="accent1">
                <a:lumMod val="20000"/>
                <a:lumOff val="80000"/>
              </a:schemeClr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02"/>
          <p:cNvCxnSpPr>
            <a:stCxn id="98" idx="6"/>
            <a:endCxn id="100" idx="2"/>
          </p:cNvCxnSpPr>
          <p:nvPr/>
        </p:nvCxnSpPr>
        <p:spPr>
          <a:xfrm flipV="1">
            <a:off x="5577606" y="2718375"/>
            <a:ext cx="1279235" cy="1399312"/>
          </a:xfrm>
          <a:prstGeom prst="curved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7" name="TextBox 3096"/>
          <p:cNvSpPr txBox="1"/>
          <p:nvPr/>
        </p:nvSpPr>
        <p:spPr>
          <a:xfrm>
            <a:off x="4318104" y="25686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157" name="TextBox 156"/>
          <p:cNvSpPr txBox="1"/>
          <p:nvPr/>
        </p:nvSpPr>
        <p:spPr>
          <a:xfrm>
            <a:off x="6165378" y="32386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58" name="TextBox 157"/>
          <p:cNvSpPr txBox="1"/>
          <p:nvPr/>
        </p:nvSpPr>
        <p:spPr>
          <a:xfrm>
            <a:off x="4908775" y="3228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59" name="TextBox 158"/>
          <p:cNvSpPr txBox="1"/>
          <p:nvPr/>
        </p:nvSpPr>
        <p:spPr>
          <a:xfrm>
            <a:off x="4351694" y="3889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60" name="TextBox 159"/>
          <p:cNvSpPr txBox="1"/>
          <p:nvPr/>
        </p:nvSpPr>
        <p:spPr>
          <a:xfrm>
            <a:off x="5765996" y="3228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622617" y="32386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7434629" y="3228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6072730" y="19694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066380" y="45024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7585059" y="396917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12</a:t>
            </a:r>
            <a:endParaRPr lang="en-US" b="1" dirty="0"/>
          </a:p>
        </p:txBody>
      </p:sp>
      <p:sp>
        <p:nvSpPr>
          <p:cNvPr id="166" name="TextBox 165"/>
          <p:cNvSpPr txBox="1"/>
          <p:nvPr/>
        </p:nvSpPr>
        <p:spPr>
          <a:xfrm>
            <a:off x="7637498" y="25076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3687018" y="3576657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0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94231" y="4258332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,3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126937" y="3677864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17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,11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804771" y="223013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,6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832017" y="4276436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,5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846747" y="2255908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D: 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∞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</a:t>
            </a:r>
            <a:r>
              <a:rPr lang="en-US" sz="1600" b="1" strike="sngStrike" dirty="0" smtClean="0">
                <a:solidFill>
                  <a:schemeClr val="accent3">
                    <a:lumMod val="75000"/>
                  </a:schemeClr>
                </a:solidFill>
              </a:rPr>
              <a:t>9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,7</a:t>
            </a:r>
            <a:endParaRPr lang="en-US" sz="16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08033" y="5037359"/>
            <a:ext cx="4067011" cy="10310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b="1" dirty="0" smtClean="0"/>
              <a:t>Will we always get a tree?</a:t>
            </a:r>
          </a:p>
          <a:p>
            <a:pPr marL="0" lvl="1" algn="ctr"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b="1" dirty="0" smtClean="0"/>
              <a:t>Can you prove it?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9468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139825"/>
            <a:ext cx="9144000" cy="4377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</a:rPr>
              <a:t>How would you represent a network </a:t>
            </a:r>
            <a:br>
              <a:rPr lang="en-US" dirty="0" smtClean="0">
                <a:solidFill>
                  <a:prstClr val="black"/>
                </a:solidFill>
              </a:rPr>
            </a:br>
            <a:r>
              <a:rPr lang="en-US" dirty="0" smtClean="0">
                <a:solidFill>
                  <a:prstClr val="black"/>
                </a:solidFill>
              </a:rPr>
              <a:t>in your python code?</a:t>
            </a:r>
          </a:p>
          <a:p>
            <a:pPr fontAlgn="auto">
              <a:spcAft>
                <a:spcPts val="0"/>
              </a:spcAft>
            </a:pPr>
            <a:endParaRPr lang="en-US" sz="2800" dirty="0" smtClean="0">
              <a:solidFill>
                <a:srgbClr val="FF0000"/>
              </a:solidFill>
            </a:endParaRPr>
          </a:p>
          <a:p>
            <a:pPr fontAlgn="auto">
              <a:spcAft>
                <a:spcPts val="0"/>
              </a:spcAft>
            </a:pPr>
            <a:endParaRPr lang="en-US" sz="28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79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1488" y="5641658"/>
            <a:ext cx="8064229" cy="7638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3200" b="1" dirty="0" smtClean="0"/>
              <a:t>Which is the most useful representation? 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001365" y="1447455"/>
            <a:ext cx="1181100" cy="1132117"/>
            <a:chOff x="7658100" y="1295400"/>
            <a:chExt cx="1181100" cy="1132117"/>
          </a:xfrm>
        </p:grpSpPr>
        <p:sp>
          <p:nvSpPr>
            <p:cNvPr id="6" name="Oval 2"/>
            <p:cNvSpPr>
              <a:spLocks noChangeArrowheads="1"/>
            </p:cNvSpPr>
            <p:nvPr/>
          </p:nvSpPr>
          <p:spPr bwMode="auto">
            <a:xfrm>
              <a:off x="8534400" y="1295400"/>
              <a:ext cx="304800" cy="304800"/>
            </a:xfrm>
            <a:prstGeom prst="ellips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b="1" dirty="0" smtClean="0">
                  <a:latin typeface="Arial" charset="0"/>
                </a:rPr>
                <a:t>B</a:t>
              </a:r>
              <a:endParaRPr lang="en-US" sz="1600" b="1" dirty="0">
                <a:latin typeface="Arial" charset="0"/>
              </a:endParaRPr>
            </a:p>
          </p:txBody>
        </p:sp>
        <p:sp>
          <p:nvSpPr>
            <p:cNvPr id="7" name="Oval 2"/>
            <p:cNvSpPr>
              <a:spLocks noChangeArrowheads="1"/>
            </p:cNvSpPr>
            <p:nvPr/>
          </p:nvSpPr>
          <p:spPr bwMode="auto">
            <a:xfrm>
              <a:off x="7658100" y="2122717"/>
              <a:ext cx="304800" cy="304800"/>
            </a:xfrm>
            <a:prstGeom prst="ellips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b="1" dirty="0" smtClean="0">
                  <a:latin typeface="Arial" charset="0"/>
                </a:rPr>
                <a:t>C</a:t>
              </a:r>
              <a:endParaRPr lang="en-US" sz="1600" b="1" dirty="0">
                <a:latin typeface="Arial" charset="0"/>
              </a:endParaRPr>
            </a:p>
          </p:txBody>
        </p:sp>
        <p:sp>
          <p:nvSpPr>
            <p:cNvPr id="8" name="Oval 2"/>
            <p:cNvSpPr>
              <a:spLocks noChangeArrowheads="1"/>
            </p:cNvSpPr>
            <p:nvPr/>
          </p:nvSpPr>
          <p:spPr bwMode="auto">
            <a:xfrm>
              <a:off x="7658100" y="1295400"/>
              <a:ext cx="304800" cy="304800"/>
            </a:xfrm>
            <a:prstGeom prst="ellips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b="1" dirty="0" smtClean="0">
                  <a:latin typeface="Arial" charset="0"/>
                </a:rPr>
                <a:t>A</a:t>
              </a:r>
              <a:endParaRPr lang="en-US" sz="1600" b="1" dirty="0">
                <a:latin typeface="Arial" charset="0"/>
              </a:endParaRPr>
            </a:p>
          </p:txBody>
        </p:sp>
        <p:sp>
          <p:nvSpPr>
            <p:cNvPr id="9" name="Oval 2"/>
            <p:cNvSpPr>
              <a:spLocks noChangeArrowheads="1"/>
            </p:cNvSpPr>
            <p:nvPr/>
          </p:nvSpPr>
          <p:spPr bwMode="auto">
            <a:xfrm>
              <a:off x="8534400" y="2122717"/>
              <a:ext cx="304800" cy="304800"/>
            </a:xfrm>
            <a:prstGeom prst="ellips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b="1" dirty="0" smtClean="0">
                  <a:latin typeface="Arial" charset="0"/>
                </a:rPr>
                <a:t>D</a:t>
              </a:r>
              <a:endParaRPr lang="en-US" sz="1600" b="1" dirty="0">
                <a:latin typeface="Arial" charset="0"/>
              </a:endParaRPr>
            </a:p>
          </p:txBody>
        </p:sp>
        <p:cxnSp>
          <p:nvCxnSpPr>
            <p:cNvPr id="13" name="Straight Arrow Connector 12"/>
            <p:cNvCxnSpPr>
              <a:stCxn id="7" idx="7"/>
              <a:endCxn id="6" idx="3"/>
            </p:cNvCxnSpPr>
            <p:nvPr/>
          </p:nvCxnSpPr>
          <p:spPr>
            <a:xfrm rot="5400000" flipH="1" flipV="1">
              <a:off x="7942755" y="1531072"/>
              <a:ext cx="611791" cy="6607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9" idx="0"/>
              <a:endCxn id="6" idx="4"/>
            </p:cNvCxnSpPr>
            <p:nvPr/>
          </p:nvCxnSpPr>
          <p:spPr>
            <a:xfrm rot="5400000" flipH="1" flipV="1">
              <a:off x="8425542" y="1861459"/>
              <a:ext cx="522517" cy="15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9" idx="2"/>
              <a:endCxn id="7" idx="6"/>
            </p:cNvCxnSpPr>
            <p:nvPr/>
          </p:nvCxnSpPr>
          <p:spPr>
            <a:xfrm rot="10800000">
              <a:off x="7962900" y="2275117"/>
              <a:ext cx="571500" cy="15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8" idx="4"/>
              <a:endCxn id="7" idx="0"/>
            </p:cNvCxnSpPr>
            <p:nvPr/>
          </p:nvCxnSpPr>
          <p:spPr>
            <a:xfrm rot="5400000">
              <a:off x="7549242" y="1861458"/>
              <a:ext cx="522517" cy="15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121471"/>
              </p:ext>
            </p:extLst>
          </p:nvPr>
        </p:nvGraphicFramePr>
        <p:xfrm>
          <a:off x="3825659" y="3548270"/>
          <a:ext cx="1567545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509"/>
                <a:gridCol w="313509"/>
                <a:gridCol w="313509"/>
                <a:gridCol w="313509"/>
                <a:gridCol w="313509"/>
              </a:tblGrid>
              <a:tr h="261415">
                <a:tc>
                  <a:txBody>
                    <a:bodyPr/>
                    <a:lstStyle/>
                    <a:p>
                      <a:pPr algn="ctr"/>
                      <a:endParaRPr lang="en-US" sz="1600" b="1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A</a:t>
                      </a:r>
                      <a:endParaRPr lang="en-US" sz="1600" b="1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B</a:t>
                      </a:r>
                      <a:endParaRPr lang="en-US" sz="1600" b="1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C</a:t>
                      </a:r>
                      <a:endParaRPr lang="en-US" sz="1600" b="1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D</a:t>
                      </a:r>
                      <a:endParaRPr lang="en-US" sz="1600" b="1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26141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0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0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1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0</a:t>
                      </a:r>
                      <a:endParaRPr lang="en-US" sz="1600" b="1" dirty="0"/>
                    </a:p>
                  </a:txBody>
                  <a:tcPr/>
                </a:tc>
              </a:tr>
              <a:tr h="26141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0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0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0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0</a:t>
                      </a:r>
                      <a:endParaRPr lang="en-US" sz="1600" b="1" dirty="0"/>
                    </a:p>
                  </a:txBody>
                  <a:tcPr/>
                </a:tc>
              </a:tr>
              <a:tr h="26141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0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1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0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0</a:t>
                      </a:r>
                      <a:endParaRPr lang="en-US" sz="1600" b="1" dirty="0"/>
                    </a:p>
                  </a:txBody>
                  <a:tcPr/>
                </a:tc>
              </a:tr>
              <a:tr h="26141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0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1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1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0</a:t>
                      </a:r>
                      <a:endParaRPr lang="en-US" sz="1600" b="1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85" name="Group 84"/>
          <p:cNvGrpSpPr/>
          <p:nvPr/>
        </p:nvGrpSpPr>
        <p:grpSpPr>
          <a:xfrm>
            <a:off x="3599451" y="2579572"/>
            <a:ext cx="2069284" cy="978637"/>
            <a:chOff x="3599451" y="2579572"/>
            <a:chExt cx="2069284" cy="978637"/>
          </a:xfrm>
        </p:grpSpPr>
        <p:sp>
          <p:nvSpPr>
            <p:cNvPr id="17" name="Rectangle 16"/>
            <p:cNvSpPr/>
            <p:nvPr/>
          </p:nvSpPr>
          <p:spPr>
            <a:xfrm>
              <a:off x="3599451" y="3188877"/>
              <a:ext cx="20692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u="sng" dirty="0" smtClean="0"/>
                <a:t>Connectivity Matrix</a:t>
              </a:r>
              <a:endParaRPr lang="en-US" b="1" u="sng" dirty="0"/>
            </a:p>
          </p:txBody>
        </p:sp>
        <p:sp>
          <p:nvSpPr>
            <p:cNvPr id="81" name="Right Arrow 80"/>
            <p:cNvSpPr/>
            <p:nvPr/>
          </p:nvSpPr>
          <p:spPr>
            <a:xfrm rot="5400000">
              <a:off x="4295935" y="2692873"/>
              <a:ext cx="609305" cy="382703"/>
            </a:xfrm>
            <a:prstGeom prst="rightArrow">
              <a:avLst/>
            </a:prstGeom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0" scaled="0"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57200" y="2633020"/>
            <a:ext cx="3465964" cy="2340961"/>
            <a:chOff x="457200" y="2633020"/>
            <a:chExt cx="3465964" cy="2340961"/>
          </a:xfrm>
        </p:grpSpPr>
        <p:sp>
          <p:nvSpPr>
            <p:cNvPr id="19" name="Rectangle 18"/>
            <p:cNvSpPr/>
            <p:nvPr/>
          </p:nvSpPr>
          <p:spPr>
            <a:xfrm>
              <a:off x="457200" y="3188877"/>
              <a:ext cx="2715831" cy="17851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spcAft>
                  <a:spcPts val="600"/>
                </a:spcAft>
                <a:buClr>
                  <a:srgbClr val="0070C0"/>
                </a:buClr>
                <a:buSzPct val="100000"/>
              </a:pPr>
              <a:r>
                <a:rPr lang="en-US" b="1" u="sng" dirty="0" smtClean="0"/>
                <a:t>List of edges:</a:t>
              </a:r>
              <a:br>
                <a:rPr lang="en-US" b="1" u="sng" dirty="0" smtClean="0"/>
              </a:br>
              <a:r>
                <a:rPr lang="en-US" b="1" u="sng" dirty="0" smtClean="0"/>
                <a:t>(ordered) pairs of nodes</a:t>
              </a:r>
              <a:br>
                <a:rPr lang="en-US" b="1" u="sng" dirty="0" smtClean="0"/>
              </a:b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sz="2800" b="1" dirty="0" smtClean="0"/>
                <a:t>[ (A,C) , (C,B) , (D,B) , (D,C) ]</a:t>
              </a:r>
            </a:p>
          </p:txBody>
        </p:sp>
        <p:sp>
          <p:nvSpPr>
            <p:cNvPr id="82" name="Right Arrow 81"/>
            <p:cNvSpPr/>
            <p:nvPr/>
          </p:nvSpPr>
          <p:spPr>
            <a:xfrm rot="9127216">
              <a:off x="2744062" y="2633020"/>
              <a:ext cx="1179102" cy="382703"/>
            </a:xfrm>
            <a:prstGeom prst="rightArrow">
              <a:avLst/>
            </a:prstGeom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0" scaled="0"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282787" y="2623495"/>
            <a:ext cx="3561641" cy="2982175"/>
            <a:chOff x="5282787" y="2623495"/>
            <a:chExt cx="3561641" cy="2982175"/>
          </a:xfrm>
        </p:grpSpPr>
        <p:grpSp>
          <p:nvGrpSpPr>
            <p:cNvPr id="80" name="Group 79"/>
            <p:cNvGrpSpPr/>
            <p:nvPr/>
          </p:nvGrpSpPr>
          <p:grpSpPr>
            <a:xfrm>
              <a:off x="5998632" y="3182253"/>
              <a:ext cx="2845796" cy="2423417"/>
              <a:chOff x="5998632" y="3182253"/>
              <a:chExt cx="2845796" cy="2423417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6629900" y="3182253"/>
                <a:ext cx="17138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u="sng" dirty="0" smtClean="0"/>
                  <a:t>Object Oriented</a:t>
                </a:r>
                <a:endParaRPr lang="en-US" b="1" u="sng" dirty="0"/>
              </a:p>
            </p:txBody>
          </p:sp>
          <p:grpSp>
            <p:nvGrpSpPr>
              <p:cNvPr id="37" name="Group 36"/>
              <p:cNvGrpSpPr/>
              <p:nvPr/>
            </p:nvGrpSpPr>
            <p:grpSpPr>
              <a:xfrm>
                <a:off x="8168856" y="4104167"/>
                <a:ext cx="675572" cy="869814"/>
                <a:chOff x="6292114" y="3827834"/>
                <a:chExt cx="675572" cy="869814"/>
              </a:xfrm>
            </p:grpSpPr>
            <p:sp>
              <p:nvSpPr>
                <p:cNvPr id="21" name="Rectangle 20"/>
                <p:cNvSpPr/>
                <p:nvPr/>
              </p:nvSpPr>
              <p:spPr>
                <a:xfrm>
                  <a:off x="6292114" y="3827834"/>
                  <a:ext cx="675572" cy="398834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sz="1400" dirty="0" err="1" smtClean="0">
                      <a:solidFill>
                        <a:schemeClr val="tx1"/>
                      </a:solidFill>
                    </a:rPr>
                    <a:t>Name:A</a:t>
                  </a:r>
                  <a:r>
                    <a:rPr lang="en-US" sz="1400" dirty="0" smtClean="0">
                      <a:solidFill>
                        <a:schemeClr val="tx1"/>
                      </a:solidFill>
                    </a:rPr>
                    <a:t/>
                  </a:r>
                  <a:br>
                    <a:rPr lang="en-US" sz="1400" dirty="0" smtClean="0">
                      <a:solidFill>
                        <a:schemeClr val="tx1"/>
                      </a:solidFill>
                    </a:rPr>
                  </a:br>
                  <a:r>
                    <a:rPr lang="en-US" sz="1400" dirty="0" err="1" smtClean="0">
                      <a:solidFill>
                        <a:schemeClr val="tx1"/>
                      </a:solidFill>
                    </a:rPr>
                    <a:t>ngr</a:t>
                  </a:r>
                  <a:r>
                    <a:rPr lang="en-US" sz="1400" dirty="0" smtClean="0">
                      <a:solidFill>
                        <a:schemeClr val="tx1"/>
                      </a:solidFill>
                    </a:rPr>
                    <a:t>:</a:t>
                  </a:r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6537208" y="4485261"/>
                  <a:ext cx="185386" cy="21238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schemeClr val="tx1"/>
                      </a:solidFill>
                    </a:rPr>
                    <a:t>p1</a:t>
                  </a:r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" name="Shape 24"/>
                <p:cNvCxnSpPr>
                  <a:stCxn id="21" idx="2"/>
                  <a:endCxn id="22" idx="0"/>
                </p:cNvCxnSpPr>
                <p:nvPr/>
              </p:nvCxnSpPr>
              <p:spPr>
                <a:xfrm rot="16200000" flipH="1">
                  <a:off x="6500604" y="4355963"/>
                  <a:ext cx="258593" cy="1"/>
                </a:xfrm>
                <a:prstGeom prst="curvedConnector3">
                  <a:avLst>
                    <a:gd name="adj1" fmla="val 50000"/>
                  </a:avLst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/>
              <p:cNvGrpSpPr/>
              <p:nvPr/>
            </p:nvGrpSpPr>
            <p:grpSpPr>
              <a:xfrm>
                <a:off x="7122644" y="4855588"/>
                <a:ext cx="675572" cy="750082"/>
                <a:chOff x="6292114" y="3827834"/>
                <a:chExt cx="675572" cy="750082"/>
              </a:xfrm>
            </p:grpSpPr>
            <p:sp>
              <p:nvSpPr>
                <p:cNvPr id="39" name="Rectangle 38"/>
                <p:cNvSpPr/>
                <p:nvPr/>
              </p:nvSpPr>
              <p:spPr>
                <a:xfrm>
                  <a:off x="6292114" y="3827834"/>
                  <a:ext cx="675572" cy="398834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sz="1400" dirty="0" err="1" smtClean="0">
                      <a:solidFill>
                        <a:schemeClr val="tx1"/>
                      </a:solidFill>
                    </a:rPr>
                    <a:t>Name:B</a:t>
                  </a:r>
                  <a:r>
                    <a:rPr lang="en-US" sz="1400" dirty="0" smtClean="0">
                      <a:solidFill>
                        <a:schemeClr val="tx1"/>
                      </a:solidFill>
                    </a:rPr>
                    <a:t/>
                  </a:r>
                  <a:br>
                    <a:rPr lang="en-US" sz="1400" dirty="0" smtClean="0">
                      <a:solidFill>
                        <a:schemeClr val="tx1"/>
                      </a:solidFill>
                    </a:rPr>
                  </a:br>
                  <a:r>
                    <a:rPr lang="en-US" sz="1400" dirty="0" err="1" smtClean="0">
                      <a:solidFill>
                        <a:schemeClr val="tx1"/>
                      </a:solidFill>
                    </a:rPr>
                    <a:t>ngr</a:t>
                  </a:r>
                  <a:r>
                    <a:rPr lang="en-US" sz="1400" dirty="0" smtClean="0">
                      <a:solidFill>
                        <a:schemeClr val="tx1"/>
                      </a:solidFill>
                    </a:rPr>
                    <a:t>:</a:t>
                  </a:r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6537208" y="4485261"/>
                  <a:ext cx="185386" cy="92655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" name="Shape 24"/>
                <p:cNvCxnSpPr>
                  <a:stCxn id="39" idx="2"/>
                  <a:endCxn id="40" idx="0"/>
                </p:cNvCxnSpPr>
                <p:nvPr/>
              </p:nvCxnSpPr>
              <p:spPr>
                <a:xfrm rot="16200000" flipH="1">
                  <a:off x="6500604" y="4355963"/>
                  <a:ext cx="258593" cy="1"/>
                </a:xfrm>
                <a:prstGeom prst="curvedConnector3">
                  <a:avLst>
                    <a:gd name="adj1" fmla="val 50000"/>
                  </a:avLst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Group 45"/>
              <p:cNvGrpSpPr/>
              <p:nvPr/>
            </p:nvGrpSpPr>
            <p:grpSpPr>
              <a:xfrm>
                <a:off x="7215336" y="3682121"/>
                <a:ext cx="675572" cy="869814"/>
                <a:chOff x="6292114" y="3827834"/>
                <a:chExt cx="675572" cy="869814"/>
              </a:xfrm>
            </p:grpSpPr>
            <p:sp>
              <p:nvSpPr>
                <p:cNvPr id="47" name="Rectangle 46"/>
                <p:cNvSpPr/>
                <p:nvPr/>
              </p:nvSpPr>
              <p:spPr>
                <a:xfrm>
                  <a:off x="6292114" y="3827834"/>
                  <a:ext cx="675572" cy="398834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sz="1400" dirty="0" err="1" smtClean="0">
                      <a:solidFill>
                        <a:schemeClr val="tx1"/>
                      </a:solidFill>
                    </a:rPr>
                    <a:t>Name:C</a:t>
                  </a:r>
                  <a:r>
                    <a:rPr lang="en-US" sz="1400" dirty="0" smtClean="0">
                      <a:solidFill>
                        <a:schemeClr val="tx1"/>
                      </a:solidFill>
                    </a:rPr>
                    <a:t/>
                  </a:r>
                  <a:br>
                    <a:rPr lang="en-US" sz="1400" dirty="0" smtClean="0">
                      <a:solidFill>
                        <a:schemeClr val="tx1"/>
                      </a:solidFill>
                    </a:rPr>
                  </a:br>
                  <a:r>
                    <a:rPr lang="en-US" sz="1400" dirty="0" err="1" smtClean="0">
                      <a:solidFill>
                        <a:schemeClr val="tx1"/>
                      </a:solidFill>
                    </a:rPr>
                    <a:t>ngr</a:t>
                  </a:r>
                  <a:r>
                    <a:rPr lang="en-US" sz="1400" dirty="0" smtClean="0">
                      <a:solidFill>
                        <a:schemeClr val="tx1"/>
                      </a:solidFill>
                    </a:rPr>
                    <a:t>:</a:t>
                  </a:r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>
                  <a:off x="6537208" y="4485261"/>
                  <a:ext cx="185386" cy="21238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schemeClr val="tx1"/>
                      </a:solidFill>
                    </a:rPr>
                    <a:t>p1</a:t>
                  </a:r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9" name="Shape 24"/>
                <p:cNvCxnSpPr>
                  <a:stCxn id="47" idx="2"/>
                  <a:endCxn id="48" idx="0"/>
                </p:cNvCxnSpPr>
                <p:nvPr/>
              </p:nvCxnSpPr>
              <p:spPr>
                <a:xfrm rot="16200000" flipH="1">
                  <a:off x="6500604" y="4355963"/>
                  <a:ext cx="258593" cy="1"/>
                </a:xfrm>
                <a:prstGeom prst="curvedConnector3">
                  <a:avLst>
                    <a:gd name="adj1" fmla="val 50000"/>
                  </a:avLst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1" name="Curved Connector 50"/>
              <p:cNvCxnSpPr/>
              <p:nvPr/>
            </p:nvCxnSpPr>
            <p:spPr>
              <a:xfrm rot="10800000">
                <a:off x="7890908" y="3881538"/>
                <a:ext cx="523042" cy="986250"/>
              </a:xfrm>
              <a:prstGeom prst="curvedConnector3">
                <a:avLst>
                  <a:gd name="adj1" fmla="val 66390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urved Connector 51"/>
              <p:cNvCxnSpPr/>
              <p:nvPr/>
            </p:nvCxnSpPr>
            <p:spPr>
              <a:xfrm flipV="1">
                <a:off x="6604208" y="3948214"/>
                <a:ext cx="611128" cy="577213"/>
              </a:xfrm>
              <a:prstGeom prst="curved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urved Connector 52"/>
              <p:cNvCxnSpPr/>
              <p:nvPr/>
            </p:nvCxnSpPr>
            <p:spPr>
              <a:xfrm flipH="1">
                <a:off x="7122644" y="4445742"/>
                <a:ext cx="523172" cy="609263"/>
              </a:xfrm>
              <a:prstGeom prst="curvedConnector5">
                <a:avLst>
                  <a:gd name="adj1" fmla="val -43695"/>
                  <a:gd name="adj2" fmla="val 42349"/>
                  <a:gd name="adj3" fmla="val 143695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" name="Group 68"/>
              <p:cNvGrpSpPr/>
              <p:nvPr/>
            </p:nvGrpSpPr>
            <p:grpSpPr>
              <a:xfrm>
                <a:off x="5998632" y="3682121"/>
                <a:ext cx="675572" cy="949499"/>
                <a:chOff x="6192453" y="4656171"/>
                <a:chExt cx="675572" cy="949499"/>
              </a:xfrm>
            </p:grpSpPr>
            <p:grpSp>
              <p:nvGrpSpPr>
                <p:cNvPr id="42" name="Group 41"/>
                <p:cNvGrpSpPr/>
                <p:nvPr/>
              </p:nvGrpSpPr>
              <p:grpSpPr>
                <a:xfrm>
                  <a:off x="6192453" y="4656171"/>
                  <a:ext cx="675572" cy="949499"/>
                  <a:chOff x="6292114" y="3748149"/>
                  <a:chExt cx="675572" cy="949499"/>
                </a:xfrm>
              </p:grpSpPr>
              <p:sp>
                <p:nvSpPr>
                  <p:cNvPr id="43" name="Rectangle 42"/>
                  <p:cNvSpPr/>
                  <p:nvPr/>
                </p:nvSpPr>
                <p:spPr>
                  <a:xfrm>
                    <a:off x="6292114" y="3748149"/>
                    <a:ext cx="675572" cy="398834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sz="1400" dirty="0" err="1" smtClean="0">
                        <a:solidFill>
                          <a:schemeClr val="tx1"/>
                        </a:solidFill>
                      </a:rPr>
                      <a:t>Name:D</a:t>
                    </a:r>
                    <a:r>
                      <a:rPr lang="en-US" sz="1400" dirty="0" smtClean="0">
                        <a:solidFill>
                          <a:schemeClr val="tx1"/>
                        </a:solidFill>
                      </a:rPr>
                      <a:t/>
                    </a:r>
                    <a:br>
                      <a:rPr lang="en-US" sz="1400" dirty="0" smtClean="0">
                        <a:solidFill>
                          <a:schemeClr val="tx1"/>
                        </a:solidFill>
                      </a:rPr>
                    </a:br>
                    <a:r>
                      <a:rPr lang="en-US" sz="1400" dirty="0" err="1" smtClean="0">
                        <a:solidFill>
                          <a:schemeClr val="tx1"/>
                        </a:solidFill>
                      </a:rPr>
                      <a:t>ngr</a:t>
                    </a:r>
                    <a:r>
                      <a:rPr lang="en-US" sz="1400" dirty="0" smtClean="0">
                        <a:solidFill>
                          <a:schemeClr val="tx1"/>
                        </a:solidFill>
                      </a:rPr>
                      <a:t>:</a:t>
                    </a:r>
                    <a:endParaRPr lang="en-US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" name="Rectangle 43"/>
                  <p:cNvSpPr/>
                  <p:nvPr/>
                </p:nvSpPr>
                <p:spPr>
                  <a:xfrm>
                    <a:off x="6374518" y="4485261"/>
                    <a:ext cx="185386" cy="212387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sz="1400" dirty="0" smtClean="0">
                        <a:solidFill>
                          <a:schemeClr val="tx1"/>
                        </a:solidFill>
                      </a:rPr>
                      <a:t>p1</a:t>
                    </a:r>
                    <a:endParaRPr lang="en-US" sz="140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45" name="Shape 24"/>
                  <p:cNvCxnSpPr>
                    <a:stCxn id="43" idx="2"/>
                    <a:endCxn id="44" idx="0"/>
                  </p:cNvCxnSpPr>
                  <p:nvPr/>
                </p:nvCxnSpPr>
                <p:spPr>
                  <a:xfrm rot="5400000">
                    <a:off x="6379417" y="4234778"/>
                    <a:ext cx="338278" cy="162689"/>
                  </a:xfrm>
                  <a:prstGeom prst="curvedConnector3">
                    <a:avLst>
                      <a:gd name="adj1" fmla="val 50000"/>
                    </a:avLst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8" name="Rectangle 57"/>
                <p:cNvSpPr/>
                <p:nvPr/>
              </p:nvSpPr>
              <p:spPr>
                <a:xfrm>
                  <a:off x="6612643" y="5393283"/>
                  <a:ext cx="185386" cy="21238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schemeClr val="tx1"/>
                      </a:solidFill>
                    </a:rPr>
                    <a:t>p2</a:t>
                  </a:r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9" name="Shape 24"/>
                <p:cNvCxnSpPr>
                  <a:endCxn id="58" idx="0"/>
                </p:cNvCxnSpPr>
                <p:nvPr/>
              </p:nvCxnSpPr>
              <p:spPr>
                <a:xfrm rot="16200000" flipH="1">
                  <a:off x="6448648" y="5136595"/>
                  <a:ext cx="338278" cy="175097"/>
                </a:xfrm>
                <a:prstGeom prst="curvedConnector3">
                  <a:avLst>
                    <a:gd name="adj1" fmla="val 50000"/>
                  </a:avLst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4" name="Curved Connector 63"/>
              <p:cNvCxnSpPr/>
              <p:nvPr/>
            </p:nvCxnSpPr>
            <p:spPr>
              <a:xfrm rot="16200000" flipH="1">
                <a:off x="6388869" y="4416479"/>
                <a:ext cx="518635" cy="948915"/>
              </a:xfrm>
              <a:prstGeom prst="curvedConnector2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Right Arrow 82"/>
            <p:cNvSpPr/>
            <p:nvPr/>
          </p:nvSpPr>
          <p:spPr>
            <a:xfrm rot="12472784" flipH="1">
              <a:off x="5282787" y="2623495"/>
              <a:ext cx="1179102" cy="382703"/>
            </a:xfrm>
            <a:prstGeom prst="rightArrow">
              <a:avLst/>
            </a:prstGeom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0" scaled="0"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Computational </a:t>
            </a:r>
            <a:r>
              <a:rPr lang="en-US" dirty="0" smtClean="0"/>
              <a:t>Representation</a:t>
            </a:r>
            <a:br>
              <a:rPr lang="en-US" dirty="0" smtClean="0"/>
            </a:br>
            <a:r>
              <a:rPr lang="en-US" dirty="0" smtClean="0"/>
              <a:t>of </a:t>
            </a:r>
            <a:r>
              <a:rPr lang="en-US" dirty="0"/>
              <a:t>Networks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1103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Why networks?</a:t>
            </a:r>
            <a:endParaRPr lang="en-US" dirty="0"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521431" y="1269317"/>
            <a:ext cx="2775824" cy="523220"/>
          </a:xfrm>
          <a:prstGeom prst="rect">
            <a:avLst/>
          </a:prstGeom>
          <a:ln w="25400">
            <a:solidFill>
              <a:srgbClr val="002060"/>
            </a:solidFill>
          </a:ln>
        </p:spPr>
        <p:txBody>
          <a:bodyPr wrap="none">
            <a:spAutoFit/>
          </a:bodyPr>
          <a:lstStyle/>
          <a:p>
            <a:pPr lvl="0" algn="ctr">
              <a:spcAft>
                <a:spcPts val="1800"/>
              </a:spcAft>
              <a:buClr>
                <a:srgbClr val="0070C0"/>
              </a:buClr>
              <a:buSzPct val="100000"/>
            </a:pPr>
            <a:r>
              <a:rPr lang="en-US" sz="2800" dirty="0"/>
              <a:t>Networks as tools</a:t>
            </a:r>
          </a:p>
        </p:txBody>
      </p:sp>
      <p:sp>
        <p:nvSpPr>
          <p:cNvPr id="6" name="Rectangle 5"/>
          <p:cNvSpPr/>
          <p:nvPr/>
        </p:nvSpPr>
        <p:spPr>
          <a:xfrm>
            <a:off x="994561" y="1269317"/>
            <a:ext cx="3123997" cy="523220"/>
          </a:xfrm>
          <a:prstGeom prst="rect">
            <a:avLst/>
          </a:prstGeom>
          <a:ln w="25400">
            <a:solidFill>
              <a:srgbClr val="002060"/>
            </a:solidFill>
          </a:ln>
        </p:spPr>
        <p:txBody>
          <a:bodyPr wrap="none">
            <a:spAutoFit/>
          </a:bodyPr>
          <a:lstStyle/>
          <a:p>
            <a:pPr lvl="0" algn="ctr">
              <a:spcAft>
                <a:spcPts val="1800"/>
              </a:spcAft>
              <a:buClr>
                <a:srgbClr val="0070C0"/>
              </a:buClr>
              <a:buSzPct val="100000"/>
            </a:pPr>
            <a:r>
              <a:rPr lang="en-US" sz="2800" dirty="0"/>
              <a:t>Networks as </a:t>
            </a:r>
            <a:r>
              <a:rPr lang="en-US" sz="2800" dirty="0" smtClean="0"/>
              <a:t>models</a:t>
            </a:r>
            <a:endParaRPr lang="en-US" sz="2800" dirty="0"/>
          </a:p>
        </p:txBody>
      </p:sp>
      <p:grpSp>
        <p:nvGrpSpPr>
          <p:cNvPr id="43" name="Group 42"/>
          <p:cNvGrpSpPr/>
          <p:nvPr/>
        </p:nvGrpSpPr>
        <p:grpSpPr>
          <a:xfrm>
            <a:off x="1378429" y="1792537"/>
            <a:ext cx="2289601" cy="4811922"/>
            <a:chOff x="1378429" y="1792537"/>
            <a:chExt cx="2289601" cy="4811922"/>
          </a:xfrm>
        </p:grpSpPr>
        <p:cxnSp>
          <p:nvCxnSpPr>
            <p:cNvPr id="28" name="Straight Connector 27"/>
            <p:cNvCxnSpPr>
              <a:endCxn id="11" idx="0"/>
            </p:cNvCxnSpPr>
            <p:nvPr/>
          </p:nvCxnSpPr>
          <p:spPr>
            <a:xfrm flipH="1">
              <a:off x="2523230" y="1792537"/>
              <a:ext cx="33165" cy="3980925"/>
            </a:xfrm>
            <a:prstGeom prst="line">
              <a:avLst/>
            </a:prstGeom>
            <a:ln w="19050">
              <a:solidFill>
                <a:srgbClr val="00206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1378429" y="5773462"/>
              <a:ext cx="2289601" cy="83099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rgbClr val="002060"/>
              </a:solidFill>
            </a:ln>
          </p:spPr>
          <p:txBody>
            <a:bodyPr wrap="none">
              <a:spAutoFit/>
            </a:bodyPr>
            <a:lstStyle/>
            <a:p>
              <a:pPr lvl="0" algn="ctr">
                <a:spcAft>
                  <a:spcPts val="1800"/>
                </a:spcAft>
                <a:buClr>
                  <a:srgbClr val="0070C0"/>
                </a:buClr>
                <a:buSzPct val="100000"/>
              </a:pPr>
              <a:r>
                <a:rPr lang="en-US" sz="2400" dirty="0" smtClean="0"/>
                <a:t>Diffusion models</a:t>
              </a:r>
              <a:br>
                <a:rPr lang="en-US" sz="2400" dirty="0" smtClean="0"/>
              </a:br>
              <a:r>
                <a:rPr lang="en-US" sz="2400" dirty="0" smtClean="0"/>
                <a:t>(dynamics)</a:t>
              </a:r>
              <a:endParaRPr lang="en-US" sz="24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898376" y="1792537"/>
            <a:ext cx="2408993" cy="3785053"/>
            <a:chOff x="1898376" y="1792537"/>
            <a:chExt cx="2408993" cy="3785053"/>
          </a:xfrm>
        </p:grpSpPr>
        <p:cxnSp>
          <p:nvCxnSpPr>
            <p:cNvPr id="18" name="Straight Connector 17"/>
            <p:cNvCxnSpPr>
              <a:endCxn id="8" idx="0"/>
            </p:cNvCxnSpPr>
            <p:nvPr/>
          </p:nvCxnSpPr>
          <p:spPr>
            <a:xfrm>
              <a:off x="3102872" y="1792537"/>
              <a:ext cx="1" cy="3323388"/>
            </a:xfrm>
            <a:prstGeom prst="line">
              <a:avLst/>
            </a:prstGeom>
            <a:ln w="19050">
              <a:solidFill>
                <a:srgbClr val="00206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1898376" y="5115925"/>
              <a:ext cx="2408993" cy="4616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rgbClr val="002060"/>
              </a:solidFill>
            </a:ln>
          </p:spPr>
          <p:txBody>
            <a:bodyPr wrap="none">
              <a:spAutoFit/>
            </a:bodyPr>
            <a:lstStyle/>
            <a:p>
              <a:pPr lvl="0" algn="ctr">
                <a:spcAft>
                  <a:spcPts val="1800"/>
                </a:spcAft>
                <a:buClr>
                  <a:srgbClr val="0070C0"/>
                </a:buClr>
                <a:buSzPct val="100000"/>
              </a:pPr>
              <a:r>
                <a:rPr lang="en-US" sz="2400" dirty="0" smtClean="0"/>
                <a:t>Predictive models</a:t>
              </a:r>
              <a:endParaRPr lang="en-US" sz="2400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214587" y="1797424"/>
            <a:ext cx="2906886" cy="2192978"/>
            <a:chOff x="-1432622" y="1797424"/>
            <a:chExt cx="2906886" cy="2192978"/>
          </a:xfrm>
        </p:grpSpPr>
        <p:cxnSp>
          <p:nvCxnSpPr>
            <p:cNvPr id="19" name="Straight Connector 18"/>
            <p:cNvCxnSpPr>
              <a:endCxn id="7" idx="0"/>
            </p:cNvCxnSpPr>
            <p:nvPr/>
          </p:nvCxnSpPr>
          <p:spPr>
            <a:xfrm>
              <a:off x="20820" y="1797424"/>
              <a:ext cx="1" cy="1454314"/>
            </a:xfrm>
            <a:prstGeom prst="line">
              <a:avLst/>
            </a:prstGeom>
            <a:ln w="19050">
              <a:solidFill>
                <a:srgbClr val="00206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/>
            <p:cNvSpPr/>
            <p:nvPr/>
          </p:nvSpPr>
          <p:spPr>
            <a:xfrm>
              <a:off x="-1432622" y="3251738"/>
              <a:ext cx="2906886" cy="73866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rgbClr val="002060"/>
              </a:solidFill>
            </a:ln>
          </p:spPr>
          <p:txBody>
            <a:bodyPr wrap="none">
              <a:spAutoFit/>
            </a:bodyPr>
            <a:lstStyle/>
            <a:p>
              <a:pPr algn="ctr">
                <a:spcAft>
                  <a:spcPts val="1800"/>
                </a:spcAft>
                <a:buClr>
                  <a:srgbClr val="0070C0"/>
                </a:buClr>
                <a:buSzPct val="100000"/>
              </a:pPr>
              <a:r>
                <a:rPr lang="en-US" sz="2400" dirty="0" smtClean="0"/>
                <a:t>Focus </a:t>
              </a:r>
              <a:r>
                <a:rPr lang="en-US" sz="2400" dirty="0"/>
                <a:t>on organization</a:t>
              </a:r>
              <a:br>
                <a:rPr lang="en-US" sz="2400" dirty="0"/>
              </a:br>
              <a:r>
                <a:rPr lang="en-US" dirty="0"/>
                <a:t>(rather than on components</a:t>
              </a:r>
              <a:r>
                <a:rPr lang="en-US" dirty="0" smtClean="0"/>
                <a:t>)</a:t>
              </a:r>
              <a:endParaRPr lang="en-US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05412" y="1792537"/>
            <a:ext cx="2719527" cy="3127515"/>
            <a:chOff x="105412" y="1792537"/>
            <a:chExt cx="2719527" cy="3127515"/>
          </a:xfrm>
        </p:grpSpPr>
        <p:cxnSp>
          <p:nvCxnSpPr>
            <p:cNvPr id="17" name="Straight Connector 16"/>
            <p:cNvCxnSpPr>
              <a:endCxn id="10" idx="0"/>
            </p:cNvCxnSpPr>
            <p:nvPr/>
          </p:nvCxnSpPr>
          <p:spPr>
            <a:xfrm>
              <a:off x="1465176" y="1792537"/>
              <a:ext cx="0" cy="2388851"/>
            </a:xfrm>
            <a:prstGeom prst="line">
              <a:avLst/>
            </a:prstGeom>
            <a:ln w="19050">
              <a:solidFill>
                <a:srgbClr val="00206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105412" y="4181388"/>
              <a:ext cx="2719527" cy="73866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rgbClr val="002060"/>
              </a:solidFill>
            </a:ln>
          </p:spPr>
          <p:txBody>
            <a:bodyPr wrap="none">
              <a:spAutoFit/>
            </a:bodyPr>
            <a:lstStyle/>
            <a:p>
              <a:pPr lvl="0" algn="ctr">
                <a:spcAft>
                  <a:spcPts val="1800"/>
                </a:spcAft>
                <a:buClr>
                  <a:srgbClr val="0070C0"/>
                </a:buClr>
                <a:buSzPct val="100000"/>
              </a:pPr>
              <a:r>
                <a:rPr lang="en-US" sz="2400" b="1" dirty="0"/>
                <a:t>Discovery</a:t>
              </a:r>
              <a:br>
                <a:rPr lang="en-US" sz="2400" b="1" dirty="0"/>
              </a:br>
              <a:r>
                <a:rPr lang="en-US" b="1" dirty="0" smtClean="0"/>
                <a:t>(topology affects function)</a:t>
              </a:r>
              <a:endParaRPr lang="en-US" b="1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31509" y="1792537"/>
            <a:ext cx="3802644" cy="1258441"/>
            <a:chOff x="131509" y="1792537"/>
            <a:chExt cx="3802644" cy="1258441"/>
          </a:xfrm>
        </p:grpSpPr>
        <p:cxnSp>
          <p:nvCxnSpPr>
            <p:cNvPr id="12" name="Straight Connector 11"/>
            <p:cNvCxnSpPr>
              <a:endCxn id="9" idx="0"/>
            </p:cNvCxnSpPr>
            <p:nvPr/>
          </p:nvCxnSpPr>
          <p:spPr>
            <a:xfrm flipH="1">
              <a:off x="2032831" y="1792537"/>
              <a:ext cx="4014" cy="427444"/>
            </a:xfrm>
            <a:prstGeom prst="line">
              <a:avLst/>
            </a:prstGeom>
            <a:ln w="19050">
              <a:solidFill>
                <a:srgbClr val="00206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131509" y="2219981"/>
              <a:ext cx="3802644" cy="83099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rgbClr val="002060"/>
              </a:solidFill>
            </a:ln>
          </p:spPr>
          <p:txBody>
            <a:bodyPr wrap="none">
              <a:spAutoFit/>
            </a:bodyPr>
            <a:lstStyle/>
            <a:p>
              <a:pPr lvl="0" algn="ctr">
                <a:spcAft>
                  <a:spcPts val="1800"/>
                </a:spcAft>
                <a:buClr>
                  <a:srgbClr val="0070C0"/>
                </a:buClr>
                <a:buSzPct val="100000"/>
              </a:pPr>
              <a:r>
                <a:rPr lang="en-US" sz="2400" dirty="0" smtClean="0"/>
                <a:t>Simple, visual representation</a:t>
              </a:r>
              <a:br>
                <a:rPr lang="en-US" sz="2400" dirty="0" smtClean="0"/>
              </a:br>
              <a:r>
                <a:rPr lang="en-US" sz="2400" dirty="0" smtClean="0"/>
                <a:t>of complex systems</a:t>
              </a:r>
              <a:endParaRPr lang="en-US" sz="24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5309954" y="1792537"/>
            <a:ext cx="3153557" cy="2095906"/>
            <a:chOff x="2713252" y="1762862"/>
            <a:chExt cx="3153557" cy="2095906"/>
          </a:xfrm>
        </p:grpSpPr>
        <p:cxnSp>
          <p:nvCxnSpPr>
            <p:cNvPr id="51" name="Straight Connector 50"/>
            <p:cNvCxnSpPr>
              <a:stCxn id="2" idx="2"/>
              <a:endCxn id="52" idx="0"/>
            </p:cNvCxnSpPr>
            <p:nvPr/>
          </p:nvCxnSpPr>
          <p:spPr>
            <a:xfrm flipH="1">
              <a:off x="4290031" y="1762862"/>
              <a:ext cx="22610" cy="1634241"/>
            </a:xfrm>
            <a:prstGeom prst="line">
              <a:avLst/>
            </a:prstGeom>
            <a:ln w="19050">
              <a:solidFill>
                <a:srgbClr val="00206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>
              <a:off x="2713252" y="3397103"/>
              <a:ext cx="3153557" cy="4616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rgbClr val="002060"/>
              </a:solidFill>
            </a:ln>
          </p:spPr>
          <p:txBody>
            <a:bodyPr wrap="none">
              <a:spAutoFit/>
            </a:bodyPr>
            <a:lstStyle/>
            <a:p>
              <a:pPr lvl="0" algn="ctr">
                <a:spcAft>
                  <a:spcPts val="1800"/>
                </a:spcAft>
                <a:buClr>
                  <a:srgbClr val="0070C0"/>
                </a:buClr>
                <a:buSzPct val="100000"/>
              </a:pPr>
              <a:r>
                <a:rPr lang="en-US" sz="2400" dirty="0" smtClean="0"/>
                <a:t>Algorithm development</a:t>
              </a:r>
              <a:endParaRPr lang="en-US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721036" y="1797424"/>
            <a:ext cx="3158109" cy="1189538"/>
            <a:chOff x="3037744" y="2958233"/>
            <a:chExt cx="3158109" cy="1189538"/>
          </a:xfrm>
        </p:grpSpPr>
        <p:cxnSp>
          <p:nvCxnSpPr>
            <p:cNvPr id="45" name="Straight Connector 44"/>
            <p:cNvCxnSpPr>
              <a:endCxn id="46" idx="0"/>
            </p:cNvCxnSpPr>
            <p:nvPr/>
          </p:nvCxnSpPr>
          <p:spPr>
            <a:xfrm>
              <a:off x="4616798" y="2958233"/>
              <a:ext cx="1" cy="450874"/>
            </a:xfrm>
            <a:prstGeom prst="line">
              <a:avLst/>
            </a:prstGeom>
            <a:ln w="19050">
              <a:solidFill>
                <a:srgbClr val="00206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3037744" y="3409107"/>
              <a:ext cx="3158109" cy="73866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rgbClr val="002060"/>
              </a:solidFill>
            </a:ln>
          </p:spPr>
          <p:txBody>
            <a:bodyPr wrap="none">
              <a:spAutoFit/>
            </a:bodyPr>
            <a:lstStyle/>
            <a:p>
              <a:pPr lvl="0" algn="ctr">
                <a:spcAft>
                  <a:spcPts val="1800"/>
                </a:spcAft>
                <a:buClr>
                  <a:srgbClr val="0070C0"/>
                </a:buClr>
                <a:buSzPct val="100000"/>
              </a:pPr>
              <a:r>
                <a:rPr lang="en-US" sz="2400" dirty="0" smtClean="0"/>
                <a:t>Problem </a:t>
              </a:r>
              <a:r>
                <a:rPr lang="en-US" sz="2400" dirty="0"/>
                <a:t>representation</a:t>
              </a:r>
              <a:br>
                <a:rPr lang="en-US" sz="2400" dirty="0"/>
              </a:br>
              <a:r>
                <a:rPr lang="en-US" dirty="0"/>
                <a:t>(more common than you think</a:t>
              </a:r>
              <a:r>
                <a:rPr lang="en-US" dirty="0" smtClean="0"/>
                <a:t>)</a:t>
              </a:r>
              <a:endParaRPr lang="en-US" dirty="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4571999" y="3888444"/>
            <a:ext cx="2094205" cy="2300516"/>
            <a:chOff x="4571999" y="3888444"/>
            <a:chExt cx="2094205" cy="2300516"/>
          </a:xfrm>
        </p:grpSpPr>
        <p:pic>
          <p:nvPicPr>
            <p:cNvPr id="5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1999" y="4679414"/>
              <a:ext cx="2094205" cy="150954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0" name="Straight Connector 59"/>
            <p:cNvCxnSpPr/>
            <p:nvPr/>
          </p:nvCxnSpPr>
          <p:spPr>
            <a:xfrm>
              <a:off x="6057900" y="3888444"/>
              <a:ext cx="0" cy="790970"/>
            </a:xfrm>
            <a:prstGeom prst="line">
              <a:avLst/>
            </a:prstGeom>
            <a:ln w="19050">
              <a:solidFill>
                <a:srgbClr val="00206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6810141" y="3888444"/>
            <a:ext cx="2245652" cy="2225877"/>
            <a:chOff x="6810141" y="3888444"/>
            <a:chExt cx="2245652" cy="2225877"/>
          </a:xfrm>
        </p:grpSpPr>
        <p:pic>
          <p:nvPicPr>
            <p:cNvPr id="55" name="Picture 2" descr="http://people.math.gatech.edu/~thomas/FC/usa.gi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0141" y="4712489"/>
              <a:ext cx="2245652" cy="1401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3" name="Straight Connector 62"/>
            <p:cNvCxnSpPr/>
            <p:nvPr/>
          </p:nvCxnSpPr>
          <p:spPr>
            <a:xfrm>
              <a:off x="7932967" y="3888444"/>
              <a:ext cx="0" cy="1031608"/>
            </a:xfrm>
            <a:prstGeom prst="line">
              <a:avLst/>
            </a:prstGeom>
            <a:ln w="19050">
              <a:solidFill>
                <a:srgbClr val="00206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552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2292936" y="2784768"/>
            <a:ext cx="4648200" cy="2971800"/>
            <a:chOff x="4267200" y="3733800"/>
            <a:chExt cx="4648200" cy="2971800"/>
          </a:xfrm>
        </p:grpSpPr>
        <p:sp>
          <p:nvSpPr>
            <p:cNvPr id="13" name="Oval 2"/>
            <p:cNvSpPr>
              <a:spLocks noChangeArrowheads="1"/>
            </p:cNvSpPr>
            <p:nvPr/>
          </p:nvSpPr>
          <p:spPr bwMode="auto">
            <a:xfrm>
              <a:off x="4724400" y="4343400"/>
              <a:ext cx="304800" cy="304800"/>
            </a:xfrm>
            <a:prstGeom prst="ellips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400" b="1" dirty="0">
                <a:latin typeface="Arial" charset="0"/>
              </a:endParaRPr>
            </a:p>
          </p:txBody>
        </p:sp>
        <p:sp>
          <p:nvSpPr>
            <p:cNvPr id="14" name="Oval 3"/>
            <p:cNvSpPr>
              <a:spLocks noChangeArrowheads="1"/>
            </p:cNvSpPr>
            <p:nvPr/>
          </p:nvSpPr>
          <p:spPr bwMode="auto">
            <a:xfrm>
              <a:off x="5486400" y="3733800"/>
              <a:ext cx="304800" cy="304800"/>
            </a:xfrm>
            <a:prstGeom prst="ellips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400" b="1" dirty="0">
                <a:latin typeface="Arial" charset="0"/>
              </a:endParaRPr>
            </a:p>
          </p:txBody>
        </p:sp>
        <p:sp>
          <p:nvSpPr>
            <p:cNvPr id="15" name="Oval 4"/>
            <p:cNvSpPr>
              <a:spLocks noChangeArrowheads="1"/>
            </p:cNvSpPr>
            <p:nvPr/>
          </p:nvSpPr>
          <p:spPr bwMode="auto">
            <a:xfrm>
              <a:off x="5257800" y="5181600"/>
              <a:ext cx="304800" cy="304800"/>
            </a:xfrm>
            <a:prstGeom prst="ellips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400" b="1" dirty="0">
                <a:latin typeface="Arial" charset="0"/>
              </a:endParaRPr>
            </a:p>
          </p:txBody>
        </p:sp>
        <p:sp>
          <p:nvSpPr>
            <p:cNvPr id="16" name="Oval 5"/>
            <p:cNvSpPr>
              <a:spLocks noChangeArrowheads="1"/>
            </p:cNvSpPr>
            <p:nvPr/>
          </p:nvSpPr>
          <p:spPr bwMode="auto">
            <a:xfrm>
              <a:off x="6324600" y="5562600"/>
              <a:ext cx="304800" cy="304800"/>
            </a:xfrm>
            <a:prstGeom prst="ellips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400" b="1" dirty="0">
                <a:latin typeface="Arial" charset="0"/>
              </a:endParaRPr>
            </a:p>
          </p:txBody>
        </p:sp>
        <p:sp>
          <p:nvSpPr>
            <p:cNvPr id="17" name="Oval 6"/>
            <p:cNvSpPr>
              <a:spLocks noChangeArrowheads="1"/>
            </p:cNvSpPr>
            <p:nvPr/>
          </p:nvSpPr>
          <p:spPr bwMode="auto">
            <a:xfrm>
              <a:off x="6019800" y="4572000"/>
              <a:ext cx="304800" cy="304800"/>
            </a:xfrm>
            <a:prstGeom prst="ellips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400" b="1" dirty="0">
                <a:latin typeface="Arial" charset="0"/>
              </a:endParaRPr>
            </a:p>
          </p:txBody>
        </p:sp>
        <p:sp>
          <p:nvSpPr>
            <p:cNvPr id="18" name="Oval 7"/>
            <p:cNvSpPr>
              <a:spLocks noChangeArrowheads="1"/>
            </p:cNvSpPr>
            <p:nvPr/>
          </p:nvSpPr>
          <p:spPr bwMode="auto">
            <a:xfrm>
              <a:off x="7239000" y="4800600"/>
              <a:ext cx="304800" cy="304800"/>
            </a:xfrm>
            <a:prstGeom prst="ellips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400" b="1" dirty="0">
                <a:latin typeface="Arial" charset="0"/>
              </a:endParaRPr>
            </a:p>
          </p:txBody>
        </p:sp>
        <p:sp>
          <p:nvSpPr>
            <p:cNvPr id="19" name="Oval 8"/>
            <p:cNvSpPr>
              <a:spLocks noChangeArrowheads="1"/>
            </p:cNvSpPr>
            <p:nvPr/>
          </p:nvSpPr>
          <p:spPr bwMode="auto">
            <a:xfrm>
              <a:off x="6477000" y="3733800"/>
              <a:ext cx="304800" cy="304800"/>
            </a:xfrm>
            <a:prstGeom prst="ellips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400" b="1" dirty="0">
                <a:latin typeface="Arial" charset="0"/>
              </a:endParaRPr>
            </a:p>
          </p:txBody>
        </p:sp>
        <p:sp>
          <p:nvSpPr>
            <p:cNvPr id="20" name="Oval 9"/>
            <p:cNvSpPr>
              <a:spLocks noChangeArrowheads="1"/>
            </p:cNvSpPr>
            <p:nvPr/>
          </p:nvSpPr>
          <p:spPr bwMode="auto">
            <a:xfrm>
              <a:off x="8001000" y="5562600"/>
              <a:ext cx="304800" cy="304800"/>
            </a:xfrm>
            <a:prstGeom prst="ellips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400" b="1" dirty="0">
                <a:latin typeface="Arial" charset="0"/>
              </a:endParaRPr>
            </a:p>
          </p:txBody>
        </p:sp>
        <p:sp>
          <p:nvSpPr>
            <p:cNvPr id="21" name="Oval 10"/>
            <p:cNvSpPr>
              <a:spLocks noChangeArrowheads="1"/>
            </p:cNvSpPr>
            <p:nvPr/>
          </p:nvSpPr>
          <p:spPr bwMode="auto">
            <a:xfrm>
              <a:off x="8001000" y="3733800"/>
              <a:ext cx="304800" cy="304800"/>
            </a:xfrm>
            <a:prstGeom prst="ellips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400" b="1" dirty="0">
                <a:latin typeface="Arial" charset="0"/>
              </a:endParaRPr>
            </a:p>
          </p:txBody>
        </p:sp>
        <p:cxnSp>
          <p:nvCxnSpPr>
            <p:cNvPr id="26" name="AutoShape 15"/>
            <p:cNvCxnSpPr>
              <a:cxnSpLocks noChangeShapeType="1"/>
              <a:stCxn id="20" idx="3"/>
              <a:endCxn id="16" idx="5"/>
            </p:cNvCxnSpPr>
            <p:nvPr/>
          </p:nvCxnSpPr>
          <p:spPr bwMode="auto">
            <a:xfrm rot="5400000">
              <a:off x="7314406" y="5093494"/>
              <a:ext cx="1588" cy="1460500"/>
            </a:xfrm>
            <a:prstGeom prst="curvedConnector3">
              <a:avLst>
                <a:gd name="adj1" fmla="val 17200009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 type="none" w="med" len="lg"/>
            </a:ln>
          </p:spPr>
        </p:cxnSp>
        <p:cxnSp>
          <p:nvCxnSpPr>
            <p:cNvPr id="27" name="AutoShape 16"/>
            <p:cNvCxnSpPr>
              <a:cxnSpLocks noChangeShapeType="1"/>
              <a:stCxn id="20" idx="2"/>
              <a:endCxn id="18" idx="6"/>
            </p:cNvCxnSpPr>
            <p:nvPr/>
          </p:nvCxnSpPr>
          <p:spPr bwMode="auto">
            <a:xfrm rot="10800000">
              <a:off x="7543800" y="4953000"/>
              <a:ext cx="457200" cy="762000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 type="none" w="med" len="lg"/>
            </a:ln>
          </p:spPr>
        </p:cxnSp>
        <p:cxnSp>
          <p:nvCxnSpPr>
            <p:cNvPr id="28" name="AutoShape 17"/>
            <p:cNvCxnSpPr>
              <a:cxnSpLocks noChangeShapeType="1"/>
              <a:stCxn id="18" idx="2"/>
              <a:endCxn id="16" idx="0"/>
            </p:cNvCxnSpPr>
            <p:nvPr/>
          </p:nvCxnSpPr>
          <p:spPr bwMode="auto">
            <a:xfrm rot="10800000" flipV="1">
              <a:off x="6477000" y="4953000"/>
              <a:ext cx="762000" cy="609600"/>
            </a:xfrm>
            <a:prstGeom prst="curvedConnector2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med" len="lg"/>
            </a:ln>
          </p:spPr>
        </p:cxnSp>
        <p:cxnSp>
          <p:nvCxnSpPr>
            <p:cNvPr id="29" name="AutoShape 18"/>
            <p:cNvCxnSpPr>
              <a:cxnSpLocks noChangeShapeType="1"/>
              <a:stCxn id="18" idx="1"/>
              <a:endCxn id="17" idx="6"/>
            </p:cNvCxnSpPr>
            <p:nvPr/>
          </p:nvCxnSpPr>
          <p:spPr bwMode="auto">
            <a:xfrm rot="5400000" flipH="1">
              <a:off x="6743700" y="4305300"/>
              <a:ext cx="120650" cy="958850"/>
            </a:xfrm>
            <a:prstGeom prst="curvedConnector2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med" len="lg"/>
            </a:ln>
          </p:spPr>
        </p:cxnSp>
        <p:cxnSp>
          <p:nvCxnSpPr>
            <p:cNvPr id="30" name="AutoShape 19"/>
            <p:cNvCxnSpPr>
              <a:cxnSpLocks noChangeShapeType="1"/>
              <a:stCxn id="16" idx="6"/>
              <a:endCxn id="18" idx="4"/>
            </p:cNvCxnSpPr>
            <p:nvPr/>
          </p:nvCxnSpPr>
          <p:spPr bwMode="auto">
            <a:xfrm flipV="1">
              <a:off x="6629400" y="5105400"/>
              <a:ext cx="762000" cy="609600"/>
            </a:xfrm>
            <a:prstGeom prst="curvedConnector2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med" len="lg"/>
            </a:ln>
          </p:spPr>
        </p:cxnSp>
        <p:cxnSp>
          <p:nvCxnSpPr>
            <p:cNvPr id="31" name="AutoShape 20"/>
            <p:cNvCxnSpPr>
              <a:cxnSpLocks noChangeShapeType="1"/>
              <a:stCxn id="15" idx="5"/>
              <a:endCxn id="16" idx="2"/>
            </p:cNvCxnSpPr>
            <p:nvPr/>
          </p:nvCxnSpPr>
          <p:spPr bwMode="auto">
            <a:xfrm rot="16200000" flipH="1">
              <a:off x="5784850" y="5175250"/>
              <a:ext cx="273050" cy="806450"/>
            </a:xfrm>
            <a:prstGeom prst="curvedConnector2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med" len="lg"/>
            </a:ln>
          </p:spPr>
        </p:cxnSp>
        <p:cxnSp>
          <p:nvCxnSpPr>
            <p:cNvPr id="32" name="AutoShape 21"/>
            <p:cNvCxnSpPr>
              <a:cxnSpLocks noChangeShapeType="1"/>
              <a:stCxn id="17" idx="4"/>
              <a:endCxn id="16" idx="1"/>
            </p:cNvCxnSpPr>
            <p:nvPr/>
          </p:nvCxnSpPr>
          <p:spPr bwMode="auto">
            <a:xfrm rot="16200000" flipH="1">
              <a:off x="5905500" y="5143500"/>
              <a:ext cx="730250" cy="196850"/>
            </a:xfrm>
            <a:prstGeom prst="curvedConnector3">
              <a:avLst>
                <a:gd name="adj1" fmla="val 46958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 type="none" w="med" len="lg"/>
            </a:ln>
          </p:spPr>
        </p:cxnSp>
        <p:cxnSp>
          <p:nvCxnSpPr>
            <p:cNvPr id="33" name="AutoShape 22"/>
            <p:cNvCxnSpPr>
              <a:cxnSpLocks noChangeShapeType="1"/>
              <a:stCxn id="17" idx="2"/>
              <a:endCxn id="15" idx="0"/>
            </p:cNvCxnSpPr>
            <p:nvPr/>
          </p:nvCxnSpPr>
          <p:spPr bwMode="auto">
            <a:xfrm rot="10800000" flipV="1">
              <a:off x="5410200" y="4724400"/>
              <a:ext cx="609600" cy="457200"/>
            </a:xfrm>
            <a:prstGeom prst="curvedConnector2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med" len="lg"/>
            </a:ln>
          </p:spPr>
        </p:cxnSp>
        <p:cxnSp>
          <p:nvCxnSpPr>
            <p:cNvPr id="34" name="AutoShape 23"/>
            <p:cNvCxnSpPr>
              <a:cxnSpLocks noChangeShapeType="1"/>
              <a:stCxn id="13" idx="4"/>
              <a:endCxn id="15" idx="2"/>
            </p:cNvCxnSpPr>
            <p:nvPr/>
          </p:nvCxnSpPr>
          <p:spPr bwMode="auto">
            <a:xfrm rot="16200000" flipH="1">
              <a:off x="4724400" y="4800600"/>
              <a:ext cx="685800" cy="381000"/>
            </a:xfrm>
            <a:prstGeom prst="curvedConnector2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med" len="lg"/>
            </a:ln>
          </p:spPr>
        </p:cxnSp>
        <p:cxnSp>
          <p:nvCxnSpPr>
            <p:cNvPr id="35" name="AutoShape 24"/>
            <p:cNvCxnSpPr>
              <a:cxnSpLocks noChangeShapeType="1"/>
              <a:stCxn id="14" idx="6"/>
              <a:endCxn id="19" idx="2"/>
            </p:cNvCxnSpPr>
            <p:nvPr/>
          </p:nvCxnSpPr>
          <p:spPr bwMode="auto">
            <a:xfrm>
              <a:off x="5791200" y="3886200"/>
              <a:ext cx="685800" cy="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med" len="lg"/>
            </a:ln>
          </p:spPr>
        </p:cxnSp>
        <p:cxnSp>
          <p:nvCxnSpPr>
            <p:cNvPr id="36" name="AutoShape 25"/>
            <p:cNvCxnSpPr>
              <a:cxnSpLocks noChangeShapeType="1"/>
              <a:stCxn id="20" idx="0"/>
              <a:endCxn id="21" idx="6"/>
            </p:cNvCxnSpPr>
            <p:nvPr/>
          </p:nvCxnSpPr>
          <p:spPr bwMode="auto">
            <a:xfrm rot="-5400000">
              <a:off x="7391400" y="4648200"/>
              <a:ext cx="1676400" cy="152400"/>
            </a:xfrm>
            <a:prstGeom prst="curvedConnector4">
              <a:avLst>
                <a:gd name="adj1" fmla="val 45454"/>
                <a:gd name="adj2" fmla="val 2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 type="none" w="med" len="lg"/>
            </a:ln>
          </p:spPr>
        </p:cxnSp>
        <p:cxnSp>
          <p:nvCxnSpPr>
            <p:cNvPr id="37" name="AutoShape 26"/>
            <p:cNvCxnSpPr>
              <a:cxnSpLocks noChangeShapeType="1"/>
              <a:stCxn id="19" idx="4"/>
              <a:endCxn id="17" idx="0"/>
            </p:cNvCxnSpPr>
            <p:nvPr/>
          </p:nvCxnSpPr>
          <p:spPr bwMode="auto">
            <a:xfrm rot="5400000">
              <a:off x="6134100" y="4076700"/>
              <a:ext cx="533400" cy="457200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 type="none" w="med" len="lg"/>
            </a:ln>
          </p:spPr>
        </p:cxnSp>
        <p:cxnSp>
          <p:nvCxnSpPr>
            <p:cNvPr id="38" name="AutoShape 27"/>
            <p:cNvCxnSpPr>
              <a:cxnSpLocks noChangeShapeType="1"/>
              <a:stCxn id="21" idx="3"/>
              <a:endCxn id="17" idx="7"/>
            </p:cNvCxnSpPr>
            <p:nvPr/>
          </p:nvCxnSpPr>
          <p:spPr bwMode="auto">
            <a:xfrm rot="5400000">
              <a:off x="6851650" y="3422650"/>
              <a:ext cx="622300" cy="1765300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 type="none" w="med" len="lg"/>
            </a:ln>
          </p:spPr>
        </p:cxnSp>
        <p:cxnSp>
          <p:nvCxnSpPr>
            <p:cNvPr id="39" name="AutoShape 28"/>
            <p:cNvCxnSpPr>
              <a:cxnSpLocks noChangeShapeType="1"/>
              <a:stCxn id="21" idx="4"/>
              <a:endCxn id="18" idx="0"/>
            </p:cNvCxnSpPr>
            <p:nvPr/>
          </p:nvCxnSpPr>
          <p:spPr bwMode="auto">
            <a:xfrm rot="5400000">
              <a:off x="7391400" y="4038600"/>
              <a:ext cx="762000" cy="762000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 type="none" w="med" len="lg"/>
            </a:ln>
          </p:spPr>
        </p:cxnSp>
        <p:cxnSp>
          <p:nvCxnSpPr>
            <p:cNvPr id="40" name="AutoShape 29"/>
            <p:cNvCxnSpPr>
              <a:cxnSpLocks noChangeShapeType="1"/>
              <a:stCxn id="45" idx="0"/>
              <a:endCxn id="20" idx="6"/>
            </p:cNvCxnSpPr>
            <p:nvPr/>
          </p:nvCxnSpPr>
          <p:spPr bwMode="auto">
            <a:xfrm rot="5400000" flipH="1">
              <a:off x="8191500" y="5829300"/>
              <a:ext cx="685800" cy="457200"/>
            </a:xfrm>
            <a:prstGeom prst="curvedConnector2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med" len="lg"/>
            </a:ln>
          </p:spPr>
        </p:cxnSp>
        <p:cxnSp>
          <p:nvCxnSpPr>
            <p:cNvPr id="41" name="AutoShape 30"/>
            <p:cNvCxnSpPr>
              <a:cxnSpLocks noChangeShapeType="1"/>
              <a:stCxn id="43" idx="6"/>
              <a:endCxn id="15" idx="3"/>
            </p:cNvCxnSpPr>
            <p:nvPr/>
          </p:nvCxnSpPr>
          <p:spPr bwMode="auto">
            <a:xfrm flipV="1">
              <a:off x="4572000" y="5441950"/>
              <a:ext cx="730250" cy="501650"/>
            </a:xfrm>
            <a:prstGeom prst="curvedConnector2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med" len="lg"/>
            </a:ln>
          </p:spPr>
        </p:cxnSp>
        <p:cxnSp>
          <p:nvCxnSpPr>
            <p:cNvPr id="42" name="AutoShape 31"/>
            <p:cNvCxnSpPr>
              <a:cxnSpLocks noChangeShapeType="1"/>
              <a:stCxn id="13" idx="0"/>
              <a:endCxn id="14" idx="2"/>
            </p:cNvCxnSpPr>
            <p:nvPr/>
          </p:nvCxnSpPr>
          <p:spPr bwMode="auto">
            <a:xfrm rot="-5400000">
              <a:off x="4953000" y="3810000"/>
              <a:ext cx="457200" cy="609600"/>
            </a:xfrm>
            <a:prstGeom prst="curvedConnector2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med" len="lg"/>
            </a:ln>
          </p:spPr>
        </p:cxnSp>
        <p:sp>
          <p:nvSpPr>
            <p:cNvPr id="43" name="Oval 32"/>
            <p:cNvSpPr>
              <a:spLocks noChangeArrowheads="1"/>
            </p:cNvSpPr>
            <p:nvPr/>
          </p:nvSpPr>
          <p:spPr bwMode="auto">
            <a:xfrm>
              <a:off x="4267200" y="5791200"/>
              <a:ext cx="304800" cy="304800"/>
            </a:xfrm>
            <a:prstGeom prst="ellips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400" b="1" dirty="0">
                <a:latin typeface="Arial" charset="0"/>
              </a:endParaRPr>
            </a:p>
          </p:txBody>
        </p:sp>
        <p:sp>
          <p:nvSpPr>
            <p:cNvPr id="45" name="Oval 34"/>
            <p:cNvSpPr>
              <a:spLocks noChangeArrowheads="1"/>
            </p:cNvSpPr>
            <p:nvPr/>
          </p:nvSpPr>
          <p:spPr bwMode="auto">
            <a:xfrm>
              <a:off x="8610600" y="6400800"/>
              <a:ext cx="304800" cy="304800"/>
            </a:xfrm>
            <a:prstGeom prst="ellips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400" b="1" dirty="0">
                <a:latin typeface="Arial" charset="0"/>
              </a:endParaRPr>
            </a:p>
          </p:txBody>
        </p:sp>
        <p:sp>
          <p:nvSpPr>
            <p:cNvPr id="46" name="Oval 35"/>
            <p:cNvSpPr>
              <a:spLocks noChangeArrowheads="1"/>
            </p:cNvSpPr>
            <p:nvPr/>
          </p:nvSpPr>
          <p:spPr bwMode="auto">
            <a:xfrm>
              <a:off x="7315200" y="6400800"/>
              <a:ext cx="304800" cy="304800"/>
            </a:xfrm>
            <a:prstGeom prst="ellips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400" b="1" dirty="0">
                <a:latin typeface="Arial" charset="0"/>
              </a:endParaRPr>
            </a:p>
          </p:txBody>
        </p:sp>
        <p:cxnSp>
          <p:nvCxnSpPr>
            <p:cNvPr id="47" name="AutoShape 36"/>
            <p:cNvCxnSpPr>
              <a:cxnSpLocks noChangeShapeType="1"/>
              <a:stCxn id="46" idx="6"/>
              <a:endCxn id="45" idx="2"/>
            </p:cNvCxnSpPr>
            <p:nvPr/>
          </p:nvCxnSpPr>
          <p:spPr bwMode="auto">
            <a:xfrm>
              <a:off x="7620000" y="6553200"/>
              <a:ext cx="990600" cy="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med" len="lg"/>
            </a:ln>
          </p:spPr>
        </p:cxnSp>
        <p:cxnSp>
          <p:nvCxnSpPr>
            <p:cNvPr id="48" name="AutoShape 37"/>
            <p:cNvCxnSpPr>
              <a:cxnSpLocks noChangeShapeType="1"/>
              <a:stCxn id="20" idx="4"/>
              <a:endCxn id="46" idx="0"/>
            </p:cNvCxnSpPr>
            <p:nvPr/>
          </p:nvCxnSpPr>
          <p:spPr bwMode="auto">
            <a:xfrm rot="5400000">
              <a:off x="7543800" y="5791200"/>
              <a:ext cx="533400" cy="685800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 type="none" w="med" len="lg"/>
            </a:ln>
          </p:spPr>
        </p:cxnSp>
        <p:cxnSp>
          <p:nvCxnSpPr>
            <p:cNvPr id="49" name="AutoShape 38"/>
            <p:cNvCxnSpPr>
              <a:cxnSpLocks noChangeShapeType="1"/>
              <a:stCxn id="46" idx="2"/>
              <a:endCxn id="16" idx="4"/>
            </p:cNvCxnSpPr>
            <p:nvPr/>
          </p:nvCxnSpPr>
          <p:spPr bwMode="auto">
            <a:xfrm rot="10800000">
              <a:off x="6477000" y="5867400"/>
              <a:ext cx="838200" cy="685800"/>
            </a:xfrm>
            <a:prstGeom prst="curvedConnector2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med" len="lg"/>
            </a:ln>
          </p:spPr>
        </p:cxnSp>
        <p:sp>
          <p:nvSpPr>
            <p:cNvPr id="50" name="Oval 39"/>
            <p:cNvSpPr>
              <a:spLocks noChangeArrowheads="1"/>
            </p:cNvSpPr>
            <p:nvPr/>
          </p:nvSpPr>
          <p:spPr bwMode="auto">
            <a:xfrm>
              <a:off x="5486400" y="6172200"/>
              <a:ext cx="304800" cy="304800"/>
            </a:xfrm>
            <a:prstGeom prst="ellips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400" b="1" dirty="0">
                <a:latin typeface="Arial" charset="0"/>
              </a:endParaRPr>
            </a:p>
          </p:txBody>
        </p:sp>
        <p:cxnSp>
          <p:nvCxnSpPr>
            <p:cNvPr id="51" name="AutoShape 40"/>
            <p:cNvCxnSpPr>
              <a:cxnSpLocks noChangeShapeType="1"/>
              <a:stCxn id="50" idx="6"/>
              <a:endCxn id="16" idx="3"/>
            </p:cNvCxnSpPr>
            <p:nvPr/>
          </p:nvCxnSpPr>
          <p:spPr bwMode="auto">
            <a:xfrm flipV="1">
              <a:off x="5791200" y="5822950"/>
              <a:ext cx="577850" cy="501650"/>
            </a:xfrm>
            <a:prstGeom prst="curvedConnector2">
              <a:avLst/>
            </a:prstGeom>
            <a:noFill/>
            <a:ln w="25400">
              <a:solidFill>
                <a:schemeClr val="tx1"/>
              </a:solidFill>
              <a:round/>
              <a:headEnd type="none" w="med" len="lg"/>
              <a:tailEnd type="none" w="med" len="lg"/>
            </a:ln>
          </p:spPr>
        </p:cxnSp>
        <p:cxnSp>
          <p:nvCxnSpPr>
            <p:cNvPr id="52" name="AutoShape 41"/>
            <p:cNvCxnSpPr>
              <a:cxnSpLocks noChangeShapeType="1"/>
              <a:stCxn id="50" idx="0"/>
              <a:endCxn id="15" idx="4"/>
            </p:cNvCxnSpPr>
            <p:nvPr/>
          </p:nvCxnSpPr>
          <p:spPr bwMode="auto">
            <a:xfrm rot="5400000" flipH="1">
              <a:off x="5181600" y="5715000"/>
              <a:ext cx="685800" cy="228600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 type="none" w="med" len="lg"/>
            </a:ln>
          </p:spPr>
        </p:cxnSp>
        <p:cxnSp>
          <p:nvCxnSpPr>
            <p:cNvPr id="53" name="AutoShape 42"/>
            <p:cNvCxnSpPr>
              <a:cxnSpLocks noChangeShapeType="1"/>
              <a:stCxn id="19" idx="3"/>
              <a:endCxn id="14" idx="5"/>
            </p:cNvCxnSpPr>
            <p:nvPr/>
          </p:nvCxnSpPr>
          <p:spPr bwMode="auto">
            <a:xfrm rot="5400000">
              <a:off x="6133306" y="3607594"/>
              <a:ext cx="1588" cy="774700"/>
            </a:xfrm>
            <a:prstGeom prst="curvedConnector3">
              <a:avLst>
                <a:gd name="adj1" fmla="val 9400005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 type="none" w="med" len="lg"/>
            </a:ln>
          </p:spPr>
        </p:cxnSp>
      </p:grpSp>
      <p:sp>
        <p:nvSpPr>
          <p:cNvPr id="56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a </a:t>
            </a:r>
            <a:r>
              <a:rPr lang="en-US" dirty="0" smtClean="0"/>
              <a:t>network</a:t>
            </a:r>
            <a:r>
              <a:rPr lang="en-US" dirty="0"/>
              <a:t>?</a:t>
            </a:r>
            <a:endParaRPr lang="en-US" dirty="0">
              <a:latin typeface="+mn-lt"/>
            </a:endParaRPr>
          </a:p>
        </p:txBody>
      </p:sp>
      <p:sp>
        <p:nvSpPr>
          <p:cNvPr id="57" name="Content Placeholder 2"/>
          <p:cNvSpPr txBox="1">
            <a:spLocks/>
          </p:cNvSpPr>
          <p:nvPr/>
        </p:nvSpPr>
        <p:spPr>
          <a:xfrm>
            <a:off x="380999" y="1066800"/>
            <a:ext cx="8557727" cy="928255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/>
              <a:t>A map of interactions or relationships</a:t>
            </a:r>
          </a:p>
          <a:p>
            <a:pPr marL="342900" lvl="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/>
              <a:t>A collection of </a:t>
            </a:r>
            <a:r>
              <a:rPr lang="en-US" sz="2800" b="1" dirty="0"/>
              <a:t>nodes</a:t>
            </a:r>
            <a:r>
              <a:rPr lang="en-US" sz="2800" dirty="0"/>
              <a:t> and </a:t>
            </a:r>
            <a:r>
              <a:rPr lang="en-US" sz="2800" b="1" dirty="0"/>
              <a:t>links</a:t>
            </a:r>
            <a:r>
              <a:rPr lang="en-US" sz="2800" dirty="0"/>
              <a:t> (</a:t>
            </a:r>
            <a:r>
              <a:rPr lang="en-US" sz="2800" b="1" dirty="0"/>
              <a:t>edges</a:t>
            </a:r>
            <a:r>
              <a:rPr lang="en-US" sz="2800" dirty="0"/>
              <a:t>)</a:t>
            </a:r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76793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Networks vs. Graphs</a:t>
            </a:r>
            <a:endParaRPr lang="en-US" dirty="0">
              <a:latin typeface="+mn-lt"/>
            </a:endParaRPr>
          </a:p>
        </p:txBody>
      </p:sp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019911"/>
              </p:ext>
            </p:extLst>
          </p:nvPr>
        </p:nvGraphicFramePr>
        <p:xfrm>
          <a:off x="1015343" y="1765523"/>
          <a:ext cx="7302694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9848"/>
                <a:gridCol w="1402773"/>
                <a:gridCol w="279007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Network theory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Graph theory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Social sciences</a:t>
                      </a:r>
                    </a:p>
                    <a:p>
                      <a:pPr algn="ctr"/>
                      <a:r>
                        <a:rPr lang="en-US" sz="2400" dirty="0" smtClean="0"/>
                        <a:t>Biological sciences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Computer science</a:t>
                      </a:r>
                      <a:endParaRPr lang="en-US" sz="2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Mostly 20</a:t>
                      </a:r>
                      <a:r>
                        <a:rPr lang="en-US" sz="2400" baseline="30000" dirty="0" smtClean="0"/>
                        <a:t>th</a:t>
                      </a:r>
                      <a:r>
                        <a:rPr lang="en-US" sz="2400" dirty="0" smtClean="0"/>
                        <a:t> century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Since 18</a:t>
                      </a:r>
                      <a:r>
                        <a:rPr lang="en-US" sz="2400" baseline="30000" dirty="0" smtClean="0"/>
                        <a:t>th</a:t>
                      </a:r>
                      <a:r>
                        <a:rPr lang="en-US" sz="2400" dirty="0" smtClean="0"/>
                        <a:t> century!!!</a:t>
                      </a:r>
                      <a:endParaRPr lang="en-US" sz="2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Modeling real-life systems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Modeling abstract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dirty="0" smtClean="0"/>
                        <a:t>systems</a:t>
                      </a:r>
                      <a:endParaRPr lang="en-US" sz="1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Measuring</a:t>
                      </a:r>
                      <a:br>
                        <a:rPr lang="en-US" sz="2400" dirty="0" smtClean="0"/>
                      </a:br>
                      <a:r>
                        <a:rPr lang="en-US" sz="2400" dirty="0" smtClean="0"/>
                        <a:t>structure &amp; topology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 smtClean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Solving</a:t>
                      </a:r>
                      <a:r>
                        <a:rPr lang="en-US" sz="2400" baseline="0" dirty="0" smtClean="0"/>
                        <a:t> “graph-related” questions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8194" name="Picture 2" descr="shake han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558" y="4266176"/>
            <a:ext cx="1402872" cy="103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7101587" y="5148802"/>
            <a:ext cx="1443018" cy="1435642"/>
            <a:chOff x="5223186" y="4753317"/>
            <a:chExt cx="1443018" cy="1435642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3186" y="5148802"/>
              <a:ext cx="1443018" cy="104015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>
              <a:off x="5823724" y="4753317"/>
              <a:ext cx="0" cy="395485"/>
            </a:xfrm>
            <a:prstGeom prst="line">
              <a:avLst/>
            </a:prstGeom>
            <a:ln w="19050">
              <a:solidFill>
                <a:srgbClr val="00206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5521430" y="5148803"/>
            <a:ext cx="1546704" cy="1398321"/>
            <a:chOff x="7509089" y="4518625"/>
            <a:chExt cx="1546704" cy="1398321"/>
          </a:xfrm>
        </p:grpSpPr>
        <p:pic>
          <p:nvPicPr>
            <p:cNvPr id="9" name="Picture 2" descr="http://people.math.gatech.edu/~thomas/FC/usa.gi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9089" y="4951427"/>
              <a:ext cx="1546704" cy="965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Straight Connector 9"/>
            <p:cNvCxnSpPr/>
            <p:nvPr/>
          </p:nvCxnSpPr>
          <p:spPr>
            <a:xfrm>
              <a:off x="8066782" y="4518625"/>
              <a:ext cx="0" cy="562219"/>
            </a:xfrm>
            <a:prstGeom prst="line">
              <a:avLst/>
            </a:prstGeom>
            <a:ln w="19050">
              <a:solidFill>
                <a:srgbClr val="00206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08410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-Koenigsberg%2C_Map_by_Merian-Erben_165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7822" y="2309339"/>
            <a:ext cx="4523362" cy="3147626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871363" y="3589578"/>
            <a:ext cx="4756825" cy="1236515"/>
            <a:chOff x="2003898" y="4320222"/>
            <a:chExt cx="4756825" cy="1236515"/>
          </a:xfrm>
        </p:grpSpPr>
        <p:sp>
          <p:nvSpPr>
            <p:cNvPr id="10" name="Freeform 9"/>
            <p:cNvSpPr/>
            <p:nvPr/>
          </p:nvSpPr>
          <p:spPr>
            <a:xfrm>
              <a:off x="2003898" y="4320222"/>
              <a:ext cx="4756825" cy="670067"/>
            </a:xfrm>
            <a:custGeom>
              <a:avLst/>
              <a:gdLst>
                <a:gd name="connsiteX0" fmla="*/ 0 w 4756825"/>
                <a:gd name="connsiteY0" fmla="*/ 572791 h 670067"/>
                <a:gd name="connsiteX1" fmla="*/ 243191 w 4756825"/>
                <a:gd name="connsiteY1" fmla="*/ 582518 h 670067"/>
                <a:gd name="connsiteX2" fmla="*/ 301557 w 4756825"/>
                <a:gd name="connsiteY2" fmla="*/ 592246 h 670067"/>
                <a:gd name="connsiteX3" fmla="*/ 603115 w 4756825"/>
                <a:gd name="connsiteY3" fmla="*/ 601974 h 670067"/>
                <a:gd name="connsiteX4" fmla="*/ 846306 w 4756825"/>
                <a:gd name="connsiteY4" fmla="*/ 621429 h 670067"/>
                <a:gd name="connsiteX5" fmla="*/ 1031132 w 4756825"/>
                <a:gd name="connsiteY5" fmla="*/ 640884 h 670067"/>
                <a:gd name="connsiteX6" fmla="*/ 1060315 w 4756825"/>
                <a:gd name="connsiteY6" fmla="*/ 670067 h 670067"/>
                <a:gd name="connsiteX7" fmla="*/ 1342417 w 4756825"/>
                <a:gd name="connsiteY7" fmla="*/ 650612 h 670067"/>
                <a:gd name="connsiteX8" fmla="*/ 1361872 w 4756825"/>
                <a:gd name="connsiteY8" fmla="*/ 621429 h 670067"/>
                <a:gd name="connsiteX9" fmla="*/ 1381328 w 4756825"/>
                <a:gd name="connsiteY9" fmla="*/ 543608 h 670067"/>
                <a:gd name="connsiteX10" fmla="*/ 1391055 w 4756825"/>
                <a:gd name="connsiteY10" fmla="*/ 514425 h 670067"/>
                <a:gd name="connsiteX11" fmla="*/ 1400783 w 4756825"/>
                <a:gd name="connsiteY11" fmla="*/ 456059 h 670067"/>
                <a:gd name="connsiteX12" fmla="*/ 1429966 w 4756825"/>
                <a:gd name="connsiteY12" fmla="*/ 387965 h 670067"/>
                <a:gd name="connsiteX13" fmla="*/ 1478604 w 4756825"/>
                <a:gd name="connsiteY13" fmla="*/ 300416 h 670067"/>
                <a:gd name="connsiteX14" fmla="*/ 1517515 w 4756825"/>
                <a:gd name="connsiteY14" fmla="*/ 280961 h 670067"/>
                <a:gd name="connsiteX15" fmla="*/ 1536970 w 4756825"/>
                <a:gd name="connsiteY15" fmla="*/ 251778 h 670067"/>
                <a:gd name="connsiteX16" fmla="*/ 1566153 w 4756825"/>
                <a:gd name="connsiteY16" fmla="*/ 242050 h 670067"/>
                <a:gd name="connsiteX17" fmla="*/ 1624519 w 4756825"/>
                <a:gd name="connsiteY17" fmla="*/ 212867 h 670067"/>
                <a:gd name="connsiteX18" fmla="*/ 1663430 w 4756825"/>
                <a:gd name="connsiteY18" fmla="*/ 154501 h 670067"/>
                <a:gd name="connsiteX19" fmla="*/ 1682885 w 4756825"/>
                <a:gd name="connsiteY19" fmla="*/ 125318 h 670067"/>
                <a:gd name="connsiteX20" fmla="*/ 1994170 w 4756825"/>
                <a:gd name="connsiteY20" fmla="*/ 115591 h 670067"/>
                <a:gd name="connsiteX21" fmla="*/ 3035030 w 4756825"/>
                <a:gd name="connsiteY21" fmla="*/ 115591 h 670067"/>
                <a:gd name="connsiteX22" fmla="*/ 3054485 w 4756825"/>
                <a:gd name="connsiteY22" fmla="*/ 144774 h 670067"/>
                <a:gd name="connsiteX23" fmla="*/ 3647872 w 4756825"/>
                <a:gd name="connsiteY23" fmla="*/ 135046 h 670067"/>
                <a:gd name="connsiteX24" fmla="*/ 3842425 w 4756825"/>
                <a:gd name="connsiteY24" fmla="*/ 125318 h 670067"/>
                <a:gd name="connsiteX25" fmla="*/ 4163438 w 4756825"/>
                <a:gd name="connsiteY25" fmla="*/ 115591 h 670067"/>
                <a:gd name="connsiteX26" fmla="*/ 4572000 w 4756825"/>
                <a:gd name="connsiteY26" fmla="*/ 125318 h 670067"/>
                <a:gd name="connsiteX27" fmla="*/ 4698459 w 4756825"/>
                <a:gd name="connsiteY27" fmla="*/ 144774 h 670067"/>
                <a:gd name="connsiteX28" fmla="*/ 4756825 w 4756825"/>
                <a:gd name="connsiteY28" fmla="*/ 154501 h 670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756825" h="670067">
                  <a:moveTo>
                    <a:pt x="0" y="572791"/>
                  </a:moveTo>
                  <a:cubicBezTo>
                    <a:pt x="81064" y="576033"/>
                    <a:pt x="162231" y="577295"/>
                    <a:pt x="243191" y="582518"/>
                  </a:cubicBezTo>
                  <a:cubicBezTo>
                    <a:pt x="262874" y="583788"/>
                    <a:pt x="281862" y="591181"/>
                    <a:pt x="301557" y="592246"/>
                  </a:cubicBezTo>
                  <a:cubicBezTo>
                    <a:pt x="401982" y="597675"/>
                    <a:pt x="502596" y="598731"/>
                    <a:pt x="603115" y="601974"/>
                  </a:cubicBezTo>
                  <a:lnTo>
                    <a:pt x="846306" y="621429"/>
                  </a:lnTo>
                  <a:cubicBezTo>
                    <a:pt x="972800" y="634079"/>
                    <a:pt x="911195" y="627559"/>
                    <a:pt x="1031132" y="640884"/>
                  </a:cubicBezTo>
                  <a:cubicBezTo>
                    <a:pt x="1040860" y="650612"/>
                    <a:pt x="1046591" y="669120"/>
                    <a:pt x="1060315" y="670067"/>
                  </a:cubicBezTo>
                  <a:lnTo>
                    <a:pt x="1342417" y="650612"/>
                  </a:lnTo>
                  <a:cubicBezTo>
                    <a:pt x="1348902" y="640884"/>
                    <a:pt x="1356644" y="631886"/>
                    <a:pt x="1361872" y="621429"/>
                  </a:cubicBezTo>
                  <a:cubicBezTo>
                    <a:pt x="1372990" y="599192"/>
                    <a:pt x="1375778" y="565809"/>
                    <a:pt x="1381328" y="543608"/>
                  </a:cubicBezTo>
                  <a:cubicBezTo>
                    <a:pt x="1383815" y="533660"/>
                    <a:pt x="1388831" y="524435"/>
                    <a:pt x="1391055" y="514425"/>
                  </a:cubicBezTo>
                  <a:cubicBezTo>
                    <a:pt x="1395334" y="495171"/>
                    <a:pt x="1396504" y="475313"/>
                    <a:pt x="1400783" y="456059"/>
                  </a:cubicBezTo>
                  <a:cubicBezTo>
                    <a:pt x="1407802" y="424473"/>
                    <a:pt x="1416241" y="419990"/>
                    <a:pt x="1429966" y="387965"/>
                  </a:cubicBezTo>
                  <a:cubicBezTo>
                    <a:pt x="1442646" y="358377"/>
                    <a:pt x="1444132" y="317652"/>
                    <a:pt x="1478604" y="300416"/>
                  </a:cubicBezTo>
                  <a:lnTo>
                    <a:pt x="1517515" y="280961"/>
                  </a:lnTo>
                  <a:cubicBezTo>
                    <a:pt x="1524000" y="271233"/>
                    <a:pt x="1527841" y="259081"/>
                    <a:pt x="1536970" y="251778"/>
                  </a:cubicBezTo>
                  <a:cubicBezTo>
                    <a:pt x="1544977" y="245372"/>
                    <a:pt x="1556982" y="246636"/>
                    <a:pt x="1566153" y="242050"/>
                  </a:cubicBezTo>
                  <a:cubicBezTo>
                    <a:pt x="1641583" y="204335"/>
                    <a:pt x="1551166" y="237319"/>
                    <a:pt x="1624519" y="212867"/>
                  </a:cubicBezTo>
                  <a:cubicBezTo>
                    <a:pt x="1641615" y="161580"/>
                    <a:pt x="1622948" y="203080"/>
                    <a:pt x="1663430" y="154501"/>
                  </a:cubicBezTo>
                  <a:cubicBezTo>
                    <a:pt x="1670914" y="145520"/>
                    <a:pt x="1671274" y="126684"/>
                    <a:pt x="1682885" y="125318"/>
                  </a:cubicBezTo>
                  <a:cubicBezTo>
                    <a:pt x="1785986" y="113189"/>
                    <a:pt x="1890408" y="118833"/>
                    <a:pt x="1994170" y="115591"/>
                  </a:cubicBezTo>
                  <a:cubicBezTo>
                    <a:pt x="2340932" y="0"/>
                    <a:pt x="2090541" y="79950"/>
                    <a:pt x="3035030" y="115591"/>
                  </a:cubicBezTo>
                  <a:cubicBezTo>
                    <a:pt x="3046713" y="116032"/>
                    <a:pt x="3048000" y="135046"/>
                    <a:pt x="3054485" y="144774"/>
                  </a:cubicBezTo>
                  <a:lnTo>
                    <a:pt x="3647872" y="135046"/>
                  </a:lnTo>
                  <a:cubicBezTo>
                    <a:pt x="3712784" y="133443"/>
                    <a:pt x="3777539" y="127766"/>
                    <a:pt x="3842425" y="125318"/>
                  </a:cubicBezTo>
                  <a:lnTo>
                    <a:pt x="4163438" y="115591"/>
                  </a:lnTo>
                  <a:lnTo>
                    <a:pt x="4572000" y="125318"/>
                  </a:lnTo>
                  <a:cubicBezTo>
                    <a:pt x="4600130" y="126443"/>
                    <a:pt x="4665990" y="136657"/>
                    <a:pt x="4698459" y="144774"/>
                  </a:cubicBezTo>
                  <a:cubicBezTo>
                    <a:pt x="4749672" y="157577"/>
                    <a:pt x="4705244" y="154501"/>
                    <a:pt x="4756825" y="154501"/>
                  </a:cubicBezTo>
                </a:path>
              </a:pathLst>
            </a:custGeom>
            <a:ln w="1079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4836485" y="4484450"/>
              <a:ext cx="1883659" cy="1072287"/>
            </a:xfrm>
            <a:custGeom>
              <a:avLst/>
              <a:gdLst>
                <a:gd name="connsiteX0" fmla="*/ 1883659 w 1883659"/>
                <a:gd name="connsiteY0" fmla="*/ 875489 h 1021404"/>
                <a:gd name="connsiteX1" fmla="*/ 1864204 w 1883659"/>
                <a:gd name="connsiteY1" fmla="*/ 846306 h 1021404"/>
                <a:gd name="connsiteX2" fmla="*/ 1825293 w 1883659"/>
                <a:gd name="connsiteY2" fmla="*/ 836579 h 1021404"/>
                <a:gd name="connsiteX3" fmla="*/ 1796110 w 1883659"/>
                <a:gd name="connsiteY3" fmla="*/ 826851 h 1021404"/>
                <a:gd name="connsiteX4" fmla="*/ 1533463 w 1883659"/>
                <a:gd name="connsiteY4" fmla="*/ 836579 h 1021404"/>
                <a:gd name="connsiteX5" fmla="*/ 1504280 w 1883659"/>
                <a:gd name="connsiteY5" fmla="*/ 846306 h 1021404"/>
                <a:gd name="connsiteX6" fmla="*/ 1455642 w 1883659"/>
                <a:gd name="connsiteY6" fmla="*/ 875489 h 1021404"/>
                <a:gd name="connsiteX7" fmla="*/ 1397276 w 1883659"/>
                <a:gd name="connsiteY7" fmla="*/ 914400 h 1021404"/>
                <a:gd name="connsiteX8" fmla="*/ 1173540 w 1883659"/>
                <a:gd name="connsiteY8" fmla="*/ 933855 h 1021404"/>
                <a:gd name="connsiteX9" fmla="*/ 1085991 w 1883659"/>
                <a:gd name="connsiteY9" fmla="*/ 972766 h 1021404"/>
                <a:gd name="connsiteX10" fmla="*/ 1027625 w 1883659"/>
                <a:gd name="connsiteY10" fmla="*/ 992221 h 1021404"/>
                <a:gd name="connsiteX11" fmla="*/ 998442 w 1883659"/>
                <a:gd name="connsiteY11" fmla="*/ 1001949 h 1021404"/>
                <a:gd name="connsiteX12" fmla="*/ 910893 w 1883659"/>
                <a:gd name="connsiteY12" fmla="*/ 1021404 h 1021404"/>
                <a:gd name="connsiteX13" fmla="*/ 249412 w 1883659"/>
                <a:gd name="connsiteY13" fmla="*/ 1011677 h 1021404"/>
                <a:gd name="connsiteX14" fmla="*/ 210502 w 1883659"/>
                <a:gd name="connsiteY14" fmla="*/ 992221 h 1021404"/>
                <a:gd name="connsiteX15" fmla="*/ 181319 w 1883659"/>
                <a:gd name="connsiteY15" fmla="*/ 982494 h 1021404"/>
                <a:gd name="connsiteX16" fmla="*/ 122953 w 1883659"/>
                <a:gd name="connsiteY16" fmla="*/ 953311 h 1021404"/>
                <a:gd name="connsiteX17" fmla="*/ 54859 w 1883659"/>
                <a:gd name="connsiteY17" fmla="*/ 914400 h 1021404"/>
                <a:gd name="connsiteX18" fmla="*/ 25676 w 1883659"/>
                <a:gd name="connsiteY18" fmla="*/ 904672 h 1021404"/>
                <a:gd name="connsiteX19" fmla="*/ 15948 w 1883659"/>
                <a:gd name="connsiteY19" fmla="*/ 875489 h 1021404"/>
                <a:gd name="connsiteX20" fmla="*/ 15948 w 1883659"/>
                <a:gd name="connsiteY20" fmla="*/ 651753 h 1021404"/>
                <a:gd name="connsiteX21" fmla="*/ 25676 w 1883659"/>
                <a:gd name="connsiteY21" fmla="*/ 622570 h 1021404"/>
                <a:gd name="connsiteX22" fmla="*/ 54859 w 1883659"/>
                <a:gd name="connsiteY22" fmla="*/ 612843 h 1021404"/>
                <a:gd name="connsiteX23" fmla="*/ 93770 w 1883659"/>
                <a:gd name="connsiteY23" fmla="*/ 573932 h 1021404"/>
                <a:gd name="connsiteX24" fmla="*/ 122953 w 1883659"/>
                <a:gd name="connsiteY24" fmla="*/ 544749 h 1021404"/>
                <a:gd name="connsiteX25" fmla="*/ 142408 w 1883659"/>
                <a:gd name="connsiteY25" fmla="*/ 505838 h 1021404"/>
                <a:gd name="connsiteX26" fmla="*/ 161863 w 1883659"/>
                <a:gd name="connsiteY26" fmla="*/ 476655 h 1021404"/>
                <a:gd name="connsiteX27" fmla="*/ 171591 w 1883659"/>
                <a:gd name="connsiteY27" fmla="*/ 398834 h 1021404"/>
                <a:gd name="connsiteX28" fmla="*/ 181319 w 1883659"/>
                <a:gd name="connsiteY28" fmla="*/ 0 h 1021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83659" h="1021404">
                  <a:moveTo>
                    <a:pt x="1883659" y="875489"/>
                  </a:moveTo>
                  <a:cubicBezTo>
                    <a:pt x="1877174" y="865761"/>
                    <a:pt x="1873932" y="852791"/>
                    <a:pt x="1864204" y="846306"/>
                  </a:cubicBezTo>
                  <a:cubicBezTo>
                    <a:pt x="1853080" y="838890"/>
                    <a:pt x="1838148" y="840252"/>
                    <a:pt x="1825293" y="836579"/>
                  </a:cubicBezTo>
                  <a:cubicBezTo>
                    <a:pt x="1815434" y="833762"/>
                    <a:pt x="1805838" y="830094"/>
                    <a:pt x="1796110" y="826851"/>
                  </a:cubicBezTo>
                  <a:cubicBezTo>
                    <a:pt x="1708561" y="830094"/>
                    <a:pt x="1620878" y="830751"/>
                    <a:pt x="1533463" y="836579"/>
                  </a:cubicBezTo>
                  <a:cubicBezTo>
                    <a:pt x="1523232" y="837261"/>
                    <a:pt x="1513073" y="841030"/>
                    <a:pt x="1504280" y="846306"/>
                  </a:cubicBezTo>
                  <a:cubicBezTo>
                    <a:pt x="1437516" y="886365"/>
                    <a:pt x="1538312" y="847934"/>
                    <a:pt x="1455642" y="875489"/>
                  </a:cubicBezTo>
                  <a:cubicBezTo>
                    <a:pt x="1436187" y="888459"/>
                    <a:pt x="1420204" y="909814"/>
                    <a:pt x="1397276" y="914400"/>
                  </a:cubicBezTo>
                  <a:cubicBezTo>
                    <a:pt x="1291317" y="935593"/>
                    <a:pt x="1365146" y="923211"/>
                    <a:pt x="1173540" y="933855"/>
                  </a:cubicBezTo>
                  <a:cubicBezTo>
                    <a:pt x="1064694" y="955625"/>
                    <a:pt x="1181579" y="924972"/>
                    <a:pt x="1085991" y="972766"/>
                  </a:cubicBezTo>
                  <a:cubicBezTo>
                    <a:pt x="1067648" y="981937"/>
                    <a:pt x="1047080" y="985736"/>
                    <a:pt x="1027625" y="992221"/>
                  </a:cubicBezTo>
                  <a:cubicBezTo>
                    <a:pt x="1017897" y="995464"/>
                    <a:pt x="1008556" y="1000263"/>
                    <a:pt x="998442" y="1001949"/>
                  </a:cubicBezTo>
                  <a:cubicBezTo>
                    <a:pt x="929962" y="1013363"/>
                    <a:pt x="958788" y="1005440"/>
                    <a:pt x="910893" y="1021404"/>
                  </a:cubicBezTo>
                  <a:cubicBezTo>
                    <a:pt x="690399" y="1018162"/>
                    <a:pt x="469738" y="1020857"/>
                    <a:pt x="249412" y="1011677"/>
                  </a:cubicBezTo>
                  <a:cubicBezTo>
                    <a:pt x="234924" y="1011073"/>
                    <a:pt x="223831" y="997933"/>
                    <a:pt x="210502" y="992221"/>
                  </a:cubicBezTo>
                  <a:cubicBezTo>
                    <a:pt x="201077" y="988182"/>
                    <a:pt x="191047" y="985736"/>
                    <a:pt x="181319" y="982494"/>
                  </a:cubicBezTo>
                  <a:cubicBezTo>
                    <a:pt x="145849" y="947024"/>
                    <a:pt x="180324" y="974825"/>
                    <a:pt x="122953" y="953311"/>
                  </a:cubicBezTo>
                  <a:cubicBezTo>
                    <a:pt x="54743" y="927732"/>
                    <a:pt x="111298" y="942620"/>
                    <a:pt x="54859" y="914400"/>
                  </a:cubicBezTo>
                  <a:cubicBezTo>
                    <a:pt x="45688" y="909814"/>
                    <a:pt x="35404" y="907915"/>
                    <a:pt x="25676" y="904672"/>
                  </a:cubicBezTo>
                  <a:cubicBezTo>
                    <a:pt x="22433" y="894944"/>
                    <a:pt x="17782" y="885578"/>
                    <a:pt x="15948" y="875489"/>
                  </a:cubicBezTo>
                  <a:cubicBezTo>
                    <a:pt x="0" y="787774"/>
                    <a:pt x="4809" y="752008"/>
                    <a:pt x="15948" y="651753"/>
                  </a:cubicBezTo>
                  <a:cubicBezTo>
                    <a:pt x="17080" y="641562"/>
                    <a:pt x="18425" y="629821"/>
                    <a:pt x="25676" y="622570"/>
                  </a:cubicBezTo>
                  <a:cubicBezTo>
                    <a:pt x="32927" y="615320"/>
                    <a:pt x="45131" y="616085"/>
                    <a:pt x="54859" y="612843"/>
                  </a:cubicBezTo>
                  <a:lnTo>
                    <a:pt x="93770" y="573932"/>
                  </a:lnTo>
                  <a:lnTo>
                    <a:pt x="122953" y="544749"/>
                  </a:lnTo>
                  <a:cubicBezTo>
                    <a:pt x="129438" y="531779"/>
                    <a:pt x="135214" y="518429"/>
                    <a:pt x="142408" y="505838"/>
                  </a:cubicBezTo>
                  <a:cubicBezTo>
                    <a:pt x="148208" y="495687"/>
                    <a:pt x="158787" y="487934"/>
                    <a:pt x="161863" y="476655"/>
                  </a:cubicBezTo>
                  <a:cubicBezTo>
                    <a:pt x="168741" y="451434"/>
                    <a:pt x="168348" y="424774"/>
                    <a:pt x="171591" y="398834"/>
                  </a:cubicBezTo>
                  <a:cubicBezTo>
                    <a:pt x="185068" y="142771"/>
                    <a:pt x="181319" y="275703"/>
                    <a:pt x="181319" y="0"/>
                  </a:cubicBezTo>
                </a:path>
              </a:pathLst>
            </a:custGeom>
            <a:ln w="1079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3346315" y="4970570"/>
              <a:ext cx="1566153" cy="175910"/>
            </a:xfrm>
            <a:custGeom>
              <a:avLst/>
              <a:gdLst>
                <a:gd name="connsiteX0" fmla="*/ 1566153 w 1566153"/>
                <a:gd name="connsiteY0" fmla="*/ 48902 h 175910"/>
                <a:gd name="connsiteX1" fmla="*/ 1361872 w 1566153"/>
                <a:gd name="connsiteY1" fmla="*/ 39175 h 175910"/>
                <a:gd name="connsiteX2" fmla="*/ 710119 w 1566153"/>
                <a:gd name="connsiteY2" fmla="*/ 58630 h 175910"/>
                <a:gd name="connsiteX3" fmla="*/ 145915 w 1566153"/>
                <a:gd name="connsiteY3" fmla="*/ 68358 h 175910"/>
                <a:gd name="connsiteX4" fmla="*/ 116732 w 1566153"/>
                <a:gd name="connsiteY4" fmla="*/ 48902 h 175910"/>
                <a:gd name="connsiteX5" fmla="*/ 48638 w 1566153"/>
                <a:gd name="connsiteY5" fmla="*/ 29447 h 175910"/>
                <a:gd name="connsiteX6" fmla="*/ 0 w 1566153"/>
                <a:gd name="connsiteY6" fmla="*/ 19719 h 17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6153" h="175910">
                  <a:moveTo>
                    <a:pt x="1566153" y="48902"/>
                  </a:moveTo>
                  <a:cubicBezTo>
                    <a:pt x="1498059" y="45660"/>
                    <a:pt x="1430043" y="39175"/>
                    <a:pt x="1361872" y="39175"/>
                  </a:cubicBezTo>
                  <a:cubicBezTo>
                    <a:pt x="775418" y="39175"/>
                    <a:pt x="944634" y="0"/>
                    <a:pt x="710119" y="58630"/>
                  </a:cubicBezTo>
                  <a:cubicBezTo>
                    <a:pt x="534196" y="175910"/>
                    <a:pt x="667097" y="95316"/>
                    <a:pt x="145915" y="68358"/>
                  </a:cubicBezTo>
                  <a:cubicBezTo>
                    <a:pt x="134239" y="67754"/>
                    <a:pt x="127189" y="54131"/>
                    <a:pt x="116732" y="48902"/>
                  </a:cubicBezTo>
                  <a:cubicBezTo>
                    <a:pt x="103737" y="42404"/>
                    <a:pt x="59853" y="31939"/>
                    <a:pt x="48638" y="29447"/>
                  </a:cubicBezTo>
                  <a:cubicBezTo>
                    <a:pt x="32498" y="25860"/>
                    <a:pt x="0" y="19719"/>
                    <a:pt x="0" y="19719"/>
                  </a:cubicBezTo>
                </a:path>
              </a:pathLst>
            </a:custGeom>
            <a:ln w="1079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343305" y="3489508"/>
            <a:ext cx="1818580" cy="1512550"/>
            <a:chOff x="3475840" y="4220152"/>
            <a:chExt cx="1818580" cy="1512550"/>
          </a:xfrm>
        </p:grpSpPr>
        <p:sp>
          <p:nvSpPr>
            <p:cNvPr id="13" name="Flowchart: Terminator 12"/>
            <p:cNvSpPr/>
            <p:nvPr/>
          </p:nvSpPr>
          <p:spPr>
            <a:xfrm rot="17884424">
              <a:off x="3731307" y="4337423"/>
              <a:ext cx="311542" cy="110101"/>
            </a:xfrm>
            <a:prstGeom prst="flowChartTermina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Terminator 13"/>
            <p:cNvSpPr/>
            <p:nvPr/>
          </p:nvSpPr>
          <p:spPr>
            <a:xfrm rot="17884424">
              <a:off x="4288849" y="4320872"/>
              <a:ext cx="311542" cy="110101"/>
            </a:xfrm>
            <a:prstGeom prst="flowChartTermina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Terminator 14"/>
            <p:cNvSpPr/>
            <p:nvPr/>
          </p:nvSpPr>
          <p:spPr>
            <a:xfrm rot="17884424">
              <a:off x="5083599" y="5521880"/>
              <a:ext cx="311542" cy="110101"/>
            </a:xfrm>
            <a:prstGeom prst="flowChartTermina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Terminator 15"/>
            <p:cNvSpPr/>
            <p:nvPr/>
          </p:nvSpPr>
          <p:spPr>
            <a:xfrm rot="17884424">
              <a:off x="3849050" y="4980756"/>
              <a:ext cx="311542" cy="110101"/>
            </a:xfrm>
            <a:prstGeom prst="flowChartTermina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Terminator 16"/>
            <p:cNvSpPr/>
            <p:nvPr/>
          </p:nvSpPr>
          <p:spPr>
            <a:xfrm>
              <a:off x="4883502" y="4663225"/>
              <a:ext cx="311542" cy="110101"/>
            </a:xfrm>
            <a:prstGeom prst="flowChartTermina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Terminator 17"/>
            <p:cNvSpPr/>
            <p:nvPr/>
          </p:nvSpPr>
          <p:spPr>
            <a:xfrm rot="17884424">
              <a:off x="3375120" y="4960068"/>
              <a:ext cx="311542" cy="110101"/>
            </a:xfrm>
            <a:prstGeom prst="flowChartTermina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Terminator 18"/>
            <p:cNvSpPr/>
            <p:nvPr/>
          </p:nvSpPr>
          <p:spPr>
            <a:xfrm rot="3715576" flipH="1">
              <a:off x="5045976" y="4383004"/>
              <a:ext cx="311542" cy="110101"/>
            </a:xfrm>
            <a:prstGeom prst="flowChartTermina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Content Placeholder 2"/>
          <p:cNvSpPr txBox="1">
            <a:spLocks/>
          </p:cNvSpPr>
          <p:nvPr/>
        </p:nvSpPr>
        <p:spPr>
          <a:xfrm>
            <a:off x="380999" y="1066801"/>
            <a:ext cx="8557727" cy="533400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/>
              <a:t>Published by </a:t>
            </a:r>
            <a:r>
              <a:rPr lang="en-US" sz="2800" b="1" dirty="0" smtClean="0"/>
              <a:t>Leonhard Euler</a:t>
            </a:r>
            <a:r>
              <a:rPr lang="en-US" sz="2800" dirty="0" smtClean="0"/>
              <a:t>, </a:t>
            </a:r>
            <a:r>
              <a:rPr lang="en-US" sz="2800" b="1" dirty="0"/>
              <a:t>1736</a:t>
            </a:r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/>
              <a:t>Considered the first paper in graph theory</a:t>
            </a:r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endParaRPr lang="en-US" sz="2800" dirty="0" smtClean="0"/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 Seven Bridges of </a:t>
            </a:r>
            <a:r>
              <a:rPr lang="en-US" dirty="0" err="1"/>
              <a:t>Königsberg</a:t>
            </a:r>
            <a:endParaRPr lang="en-US" dirty="0">
              <a:latin typeface="+mn-lt"/>
            </a:endParaRPr>
          </a:p>
        </p:txBody>
      </p:sp>
      <p:pic>
        <p:nvPicPr>
          <p:cNvPr id="3074" name="Picture 2" descr="http://3.bp.blogspot.com/_AWa1cp-Somo/RiKdZS3p1vI/AAAAAAAAAHA/VtT3M0fAckw/s400/Euler_9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457" y="2945481"/>
            <a:ext cx="1582600" cy="18402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upload.wikimedia.org/wikipedia/commons/thumb/6/60/Leonhard_Euler_2.jpg/377px-Leonhard_Euler_2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44"/>
          <a:stretch/>
        </p:blipFill>
        <p:spPr bwMode="auto">
          <a:xfrm>
            <a:off x="7215346" y="4870730"/>
            <a:ext cx="1581711" cy="15879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7408213" y="6434043"/>
            <a:ext cx="1195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Leonhard </a:t>
            </a:r>
            <a:r>
              <a:rPr lang="en-US" sz="1200" dirty="0" smtClean="0"/>
              <a:t>Euler</a:t>
            </a:r>
            <a:br>
              <a:rPr lang="en-US" sz="1200" dirty="0" smtClean="0"/>
            </a:br>
            <a:r>
              <a:rPr lang="en-US" sz="1200" dirty="0" smtClean="0"/>
              <a:t>1707 –1783 </a:t>
            </a:r>
            <a:endParaRPr lang="en-US" sz="1200" dirty="0"/>
          </a:p>
        </p:txBody>
      </p:sp>
      <p:pic>
        <p:nvPicPr>
          <p:cNvPr id="3080" name="Picture 8" descr="Leonhard Eul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346" y="1066801"/>
            <a:ext cx="1581711" cy="1799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29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-Koenigsberg%2C_Map_by_Merian-Erben_165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7822" y="2309339"/>
            <a:ext cx="4523362" cy="3147626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871363" y="3589578"/>
            <a:ext cx="4756825" cy="1236515"/>
            <a:chOff x="2003898" y="4320222"/>
            <a:chExt cx="4756825" cy="1236515"/>
          </a:xfrm>
        </p:grpSpPr>
        <p:sp>
          <p:nvSpPr>
            <p:cNvPr id="10" name="Freeform 9"/>
            <p:cNvSpPr/>
            <p:nvPr/>
          </p:nvSpPr>
          <p:spPr>
            <a:xfrm>
              <a:off x="2003898" y="4320222"/>
              <a:ext cx="4756825" cy="670067"/>
            </a:xfrm>
            <a:custGeom>
              <a:avLst/>
              <a:gdLst>
                <a:gd name="connsiteX0" fmla="*/ 0 w 4756825"/>
                <a:gd name="connsiteY0" fmla="*/ 572791 h 670067"/>
                <a:gd name="connsiteX1" fmla="*/ 243191 w 4756825"/>
                <a:gd name="connsiteY1" fmla="*/ 582518 h 670067"/>
                <a:gd name="connsiteX2" fmla="*/ 301557 w 4756825"/>
                <a:gd name="connsiteY2" fmla="*/ 592246 h 670067"/>
                <a:gd name="connsiteX3" fmla="*/ 603115 w 4756825"/>
                <a:gd name="connsiteY3" fmla="*/ 601974 h 670067"/>
                <a:gd name="connsiteX4" fmla="*/ 846306 w 4756825"/>
                <a:gd name="connsiteY4" fmla="*/ 621429 h 670067"/>
                <a:gd name="connsiteX5" fmla="*/ 1031132 w 4756825"/>
                <a:gd name="connsiteY5" fmla="*/ 640884 h 670067"/>
                <a:gd name="connsiteX6" fmla="*/ 1060315 w 4756825"/>
                <a:gd name="connsiteY6" fmla="*/ 670067 h 670067"/>
                <a:gd name="connsiteX7" fmla="*/ 1342417 w 4756825"/>
                <a:gd name="connsiteY7" fmla="*/ 650612 h 670067"/>
                <a:gd name="connsiteX8" fmla="*/ 1361872 w 4756825"/>
                <a:gd name="connsiteY8" fmla="*/ 621429 h 670067"/>
                <a:gd name="connsiteX9" fmla="*/ 1381328 w 4756825"/>
                <a:gd name="connsiteY9" fmla="*/ 543608 h 670067"/>
                <a:gd name="connsiteX10" fmla="*/ 1391055 w 4756825"/>
                <a:gd name="connsiteY10" fmla="*/ 514425 h 670067"/>
                <a:gd name="connsiteX11" fmla="*/ 1400783 w 4756825"/>
                <a:gd name="connsiteY11" fmla="*/ 456059 h 670067"/>
                <a:gd name="connsiteX12" fmla="*/ 1429966 w 4756825"/>
                <a:gd name="connsiteY12" fmla="*/ 387965 h 670067"/>
                <a:gd name="connsiteX13" fmla="*/ 1478604 w 4756825"/>
                <a:gd name="connsiteY13" fmla="*/ 300416 h 670067"/>
                <a:gd name="connsiteX14" fmla="*/ 1517515 w 4756825"/>
                <a:gd name="connsiteY14" fmla="*/ 280961 h 670067"/>
                <a:gd name="connsiteX15" fmla="*/ 1536970 w 4756825"/>
                <a:gd name="connsiteY15" fmla="*/ 251778 h 670067"/>
                <a:gd name="connsiteX16" fmla="*/ 1566153 w 4756825"/>
                <a:gd name="connsiteY16" fmla="*/ 242050 h 670067"/>
                <a:gd name="connsiteX17" fmla="*/ 1624519 w 4756825"/>
                <a:gd name="connsiteY17" fmla="*/ 212867 h 670067"/>
                <a:gd name="connsiteX18" fmla="*/ 1663430 w 4756825"/>
                <a:gd name="connsiteY18" fmla="*/ 154501 h 670067"/>
                <a:gd name="connsiteX19" fmla="*/ 1682885 w 4756825"/>
                <a:gd name="connsiteY19" fmla="*/ 125318 h 670067"/>
                <a:gd name="connsiteX20" fmla="*/ 1994170 w 4756825"/>
                <a:gd name="connsiteY20" fmla="*/ 115591 h 670067"/>
                <a:gd name="connsiteX21" fmla="*/ 3035030 w 4756825"/>
                <a:gd name="connsiteY21" fmla="*/ 115591 h 670067"/>
                <a:gd name="connsiteX22" fmla="*/ 3054485 w 4756825"/>
                <a:gd name="connsiteY22" fmla="*/ 144774 h 670067"/>
                <a:gd name="connsiteX23" fmla="*/ 3647872 w 4756825"/>
                <a:gd name="connsiteY23" fmla="*/ 135046 h 670067"/>
                <a:gd name="connsiteX24" fmla="*/ 3842425 w 4756825"/>
                <a:gd name="connsiteY24" fmla="*/ 125318 h 670067"/>
                <a:gd name="connsiteX25" fmla="*/ 4163438 w 4756825"/>
                <a:gd name="connsiteY25" fmla="*/ 115591 h 670067"/>
                <a:gd name="connsiteX26" fmla="*/ 4572000 w 4756825"/>
                <a:gd name="connsiteY26" fmla="*/ 125318 h 670067"/>
                <a:gd name="connsiteX27" fmla="*/ 4698459 w 4756825"/>
                <a:gd name="connsiteY27" fmla="*/ 144774 h 670067"/>
                <a:gd name="connsiteX28" fmla="*/ 4756825 w 4756825"/>
                <a:gd name="connsiteY28" fmla="*/ 154501 h 670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756825" h="670067">
                  <a:moveTo>
                    <a:pt x="0" y="572791"/>
                  </a:moveTo>
                  <a:cubicBezTo>
                    <a:pt x="81064" y="576033"/>
                    <a:pt x="162231" y="577295"/>
                    <a:pt x="243191" y="582518"/>
                  </a:cubicBezTo>
                  <a:cubicBezTo>
                    <a:pt x="262874" y="583788"/>
                    <a:pt x="281862" y="591181"/>
                    <a:pt x="301557" y="592246"/>
                  </a:cubicBezTo>
                  <a:cubicBezTo>
                    <a:pt x="401982" y="597675"/>
                    <a:pt x="502596" y="598731"/>
                    <a:pt x="603115" y="601974"/>
                  </a:cubicBezTo>
                  <a:lnTo>
                    <a:pt x="846306" y="621429"/>
                  </a:lnTo>
                  <a:cubicBezTo>
                    <a:pt x="972800" y="634079"/>
                    <a:pt x="911195" y="627559"/>
                    <a:pt x="1031132" y="640884"/>
                  </a:cubicBezTo>
                  <a:cubicBezTo>
                    <a:pt x="1040860" y="650612"/>
                    <a:pt x="1046591" y="669120"/>
                    <a:pt x="1060315" y="670067"/>
                  </a:cubicBezTo>
                  <a:lnTo>
                    <a:pt x="1342417" y="650612"/>
                  </a:lnTo>
                  <a:cubicBezTo>
                    <a:pt x="1348902" y="640884"/>
                    <a:pt x="1356644" y="631886"/>
                    <a:pt x="1361872" y="621429"/>
                  </a:cubicBezTo>
                  <a:cubicBezTo>
                    <a:pt x="1372990" y="599192"/>
                    <a:pt x="1375778" y="565809"/>
                    <a:pt x="1381328" y="543608"/>
                  </a:cubicBezTo>
                  <a:cubicBezTo>
                    <a:pt x="1383815" y="533660"/>
                    <a:pt x="1388831" y="524435"/>
                    <a:pt x="1391055" y="514425"/>
                  </a:cubicBezTo>
                  <a:cubicBezTo>
                    <a:pt x="1395334" y="495171"/>
                    <a:pt x="1396504" y="475313"/>
                    <a:pt x="1400783" y="456059"/>
                  </a:cubicBezTo>
                  <a:cubicBezTo>
                    <a:pt x="1407802" y="424473"/>
                    <a:pt x="1416241" y="419990"/>
                    <a:pt x="1429966" y="387965"/>
                  </a:cubicBezTo>
                  <a:cubicBezTo>
                    <a:pt x="1442646" y="358377"/>
                    <a:pt x="1444132" y="317652"/>
                    <a:pt x="1478604" y="300416"/>
                  </a:cubicBezTo>
                  <a:lnTo>
                    <a:pt x="1517515" y="280961"/>
                  </a:lnTo>
                  <a:cubicBezTo>
                    <a:pt x="1524000" y="271233"/>
                    <a:pt x="1527841" y="259081"/>
                    <a:pt x="1536970" y="251778"/>
                  </a:cubicBezTo>
                  <a:cubicBezTo>
                    <a:pt x="1544977" y="245372"/>
                    <a:pt x="1556982" y="246636"/>
                    <a:pt x="1566153" y="242050"/>
                  </a:cubicBezTo>
                  <a:cubicBezTo>
                    <a:pt x="1641583" y="204335"/>
                    <a:pt x="1551166" y="237319"/>
                    <a:pt x="1624519" y="212867"/>
                  </a:cubicBezTo>
                  <a:cubicBezTo>
                    <a:pt x="1641615" y="161580"/>
                    <a:pt x="1622948" y="203080"/>
                    <a:pt x="1663430" y="154501"/>
                  </a:cubicBezTo>
                  <a:cubicBezTo>
                    <a:pt x="1670914" y="145520"/>
                    <a:pt x="1671274" y="126684"/>
                    <a:pt x="1682885" y="125318"/>
                  </a:cubicBezTo>
                  <a:cubicBezTo>
                    <a:pt x="1785986" y="113189"/>
                    <a:pt x="1890408" y="118833"/>
                    <a:pt x="1994170" y="115591"/>
                  </a:cubicBezTo>
                  <a:cubicBezTo>
                    <a:pt x="2340932" y="0"/>
                    <a:pt x="2090541" y="79950"/>
                    <a:pt x="3035030" y="115591"/>
                  </a:cubicBezTo>
                  <a:cubicBezTo>
                    <a:pt x="3046713" y="116032"/>
                    <a:pt x="3048000" y="135046"/>
                    <a:pt x="3054485" y="144774"/>
                  </a:cubicBezTo>
                  <a:lnTo>
                    <a:pt x="3647872" y="135046"/>
                  </a:lnTo>
                  <a:cubicBezTo>
                    <a:pt x="3712784" y="133443"/>
                    <a:pt x="3777539" y="127766"/>
                    <a:pt x="3842425" y="125318"/>
                  </a:cubicBezTo>
                  <a:lnTo>
                    <a:pt x="4163438" y="115591"/>
                  </a:lnTo>
                  <a:lnTo>
                    <a:pt x="4572000" y="125318"/>
                  </a:lnTo>
                  <a:cubicBezTo>
                    <a:pt x="4600130" y="126443"/>
                    <a:pt x="4665990" y="136657"/>
                    <a:pt x="4698459" y="144774"/>
                  </a:cubicBezTo>
                  <a:cubicBezTo>
                    <a:pt x="4749672" y="157577"/>
                    <a:pt x="4705244" y="154501"/>
                    <a:pt x="4756825" y="154501"/>
                  </a:cubicBezTo>
                </a:path>
              </a:pathLst>
            </a:custGeom>
            <a:ln w="1079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4836485" y="4484450"/>
              <a:ext cx="1883659" cy="1072287"/>
            </a:xfrm>
            <a:custGeom>
              <a:avLst/>
              <a:gdLst>
                <a:gd name="connsiteX0" fmla="*/ 1883659 w 1883659"/>
                <a:gd name="connsiteY0" fmla="*/ 875489 h 1021404"/>
                <a:gd name="connsiteX1" fmla="*/ 1864204 w 1883659"/>
                <a:gd name="connsiteY1" fmla="*/ 846306 h 1021404"/>
                <a:gd name="connsiteX2" fmla="*/ 1825293 w 1883659"/>
                <a:gd name="connsiteY2" fmla="*/ 836579 h 1021404"/>
                <a:gd name="connsiteX3" fmla="*/ 1796110 w 1883659"/>
                <a:gd name="connsiteY3" fmla="*/ 826851 h 1021404"/>
                <a:gd name="connsiteX4" fmla="*/ 1533463 w 1883659"/>
                <a:gd name="connsiteY4" fmla="*/ 836579 h 1021404"/>
                <a:gd name="connsiteX5" fmla="*/ 1504280 w 1883659"/>
                <a:gd name="connsiteY5" fmla="*/ 846306 h 1021404"/>
                <a:gd name="connsiteX6" fmla="*/ 1455642 w 1883659"/>
                <a:gd name="connsiteY6" fmla="*/ 875489 h 1021404"/>
                <a:gd name="connsiteX7" fmla="*/ 1397276 w 1883659"/>
                <a:gd name="connsiteY7" fmla="*/ 914400 h 1021404"/>
                <a:gd name="connsiteX8" fmla="*/ 1173540 w 1883659"/>
                <a:gd name="connsiteY8" fmla="*/ 933855 h 1021404"/>
                <a:gd name="connsiteX9" fmla="*/ 1085991 w 1883659"/>
                <a:gd name="connsiteY9" fmla="*/ 972766 h 1021404"/>
                <a:gd name="connsiteX10" fmla="*/ 1027625 w 1883659"/>
                <a:gd name="connsiteY10" fmla="*/ 992221 h 1021404"/>
                <a:gd name="connsiteX11" fmla="*/ 998442 w 1883659"/>
                <a:gd name="connsiteY11" fmla="*/ 1001949 h 1021404"/>
                <a:gd name="connsiteX12" fmla="*/ 910893 w 1883659"/>
                <a:gd name="connsiteY12" fmla="*/ 1021404 h 1021404"/>
                <a:gd name="connsiteX13" fmla="*/ 249412 w 1883659"/>
                <a:gd name="connsiteY13" fmla="*/ 1011677 h 1021404"/>
                <a:gd name="connsiteX14" fmla="*/ 210502 w 1883659"/>
                <a:gd name="connsiteY14" fmla="*/ 992221 h 1021404"/>
                <a:gd name="connsiteX15" fmla="*/ 181319 w 1883659"/>
                <a:gd name="connsiteY15" fmla="*/ 982494 h 1021404"/>
                <a:gd name="connsiteX16" fmla="*/ 122953 w 1883659"/>
                <a:gd name="connsiteY16" fmla="*/ 953311 h 1021404"/>
                <a:gd name="connsiteX17" fmla="*/ 54859 w 1883659"/>
                <a:gd name="connsiteY17" fmla="*/ 914400 h 1021404"/>
                <a:gd name="connsiteX18" fmla="*/ 25676 w 1883659"/>
                <a:gd name="connsiteY18" fmla="*/ 904672 h 1021404"/>
                <a:gd name="connsiteX19" fmla="*/ 15948 w 1883659"/>
                <a:gd name="connsiteY19" fmla="*/ 875489 h 1021404"/>
                <a:gd name="connsiteX20" fmla="*/ 15948 w 1883659"/>
                <a:gd name="connsiteY20" fmla="*/ 651753 h 1021404"/>
                <a:gd name="connsiteX21" fmla="*/ 25676 w 1883659"/>
                <a:gd name="connsiteY21" fmla="*/ 622570 h 1021404"/>
                <a:gd name="connsiteX22" fmla="*/ 54859 w 1883659"/>
                <a:gd name="connsiteY22" fmla="*/ 612843 h 1021404"/>
                <a:gd name="connsiteX23" fmla="*/ 93770 w 1883659"/>
                <a:gd name="connsiteY23" fmla="*/ 573932 h 1021404"/>
                <a:gd name="connsiteX24" fmla="*/ 122953 w 1883659"/>
                <a:gd name="connsiteY24" fmla="*/ 544749 h 1021404"/>
                <a:gd name="connsiteX25" fmla="*/ 142408 w 1883659"/>
                <a:gd name="connsiteY25" fmla="*/ 505838 h 1021404"/>
                <a:gd name="connsiteX26" fmla="*/ 161863 w 1883659"/>
                <a:gd name="connsiteY26" fmla="*/ 476655 h 1021404"/>
                <a:gd name="connsiteX27" fmla="*/ 171591 w 1883659"/>
                <a:gd name="connsiteY27" fmla="*/ 398834 h 1021404"/>
                <a:gd name="connsiteX28" fmla="*/ 181319 w 1883659"/>
                <a:gd name="connsiteY28" fmla="*/ 0 h 1021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83659" h="1021404">
                  <a:moveTo>
                    <a:pt x="1883659" y="875489"/>
                  </a:moveTo>
                  <a:cubicBezTo>
                    <a:pt x="1877174" y="865761"/>
                    <a:pt x="1873932" y="852791"/>
                    <a:pt x="1864204" y="846306"/>
                  </a:cubicBezTo>
                  <a:cubicBezTo>
                    <a:pt x="1853080" y="838890"/>
                    <a:pt x="1838148" y="840252"/>
                    <a:pt x="1825293" y="836579"/>
                  </a:cubicBezTo>
                  <a:cubicBezTo>
                    <a:pt x="1815434" y="833762"/>
                    <a:pt x="1805838" y="830094"/>
                    <a:pt x="1796110" y="826851"/>
                  </a:cubicBezTo>
                  <a:cubicBezTo>
                    <a:pt x="1708561" y="830094"/>
                    <a:pt x="1620878" y="830751"/>
                    <a:pt x="1533463" y="836579"/>
                  </a:cubicBezTo>
                  <a:cubicBezTo>
                    <a:pt x="1523232" y="837261"/>
                    <a:pt x="1513073" y="841030"/>
                    <a:pt x="1504280" y="846306"/>
                  </a:cubicBezTo>
                  <a:cubicBezTo>
                    <a:pt x="1437516" y="886365"/>
                    <a:pt x="1538312" y="847934"/>
                    <a:pt x="1455642" y="875489"/>
                  </a:cubicBezTo>
                  <a:cubicBezTo>
                    <a:pt x="1436187" y="888459"/>
                    <a:pt x="1420204" y="909814"/>
                    <a:pt x="1397276" y="914400"/>
                  </a:cubicBezTo>
                  <a:cubicBezTo>
                    <a:pt x="1291317" y="935593"/>
                    <a:pt x="1365146" y="923211"/>
                    <a:pt x="1173540" y="933855"/>
                  </a:cubicBezTo>
                  <a:cubicBezTo>
                    <a:pt x="1064694" y="955625"/>
                    <a:pt x="1181579" y="924972"/>
                    <a:pt x="1085991" y="972766"/>
                  </a:cubicBezTo>
                  <a:cubicBezTo>
                    <a:pt x="1067648" y="981937"/>
                    <a:pt x="1047080" y="985736"/>
                    <a:pt x="1027625" y="992221"/>
                  </a:cubicBezTo>
                  <a:cubicBezTo>
                    <a:pt x="1017897" y="995464"/>
                    <a:pt x="1008556" y="1000263"/>
                    <a:pt x="998442" y="1001949"/>
                  </a:cubicBezTo>
                  <a:cubicBezTo>
                    <a:pt x="929962" y="1013363"/>
                    <a:pt x="958788" y="1005440"/>
                    <a:pt x="910893" y="1021404"/>
                  </a:cubicBezTo>
                  <a:cubicBezTo>
                    <a:pt x="690399" y="1018162"/>
                    <a:pt x="469738" y="1020857"/>
                    <a:pt x="249412" y="1011677"/>
                  </a:cubicBezTo>
                  <a:cubicBezTo>
                    <a:pt x="234924" y="1011073"/>
                    <a:pt x="223831" y="997933"/>
                    <a:pt x="210502" y="992221"/>
                  </a:cubicBezTo>
                  <a:cubicBezTo>
                    <a:pt x="201077" y="988182"/>
                    <a:pt x="191047" y="985736"/>
                    <a:pt x="181319" y="982494"/>
                  </a:cubicBezTo>
                  <a:cubicBezTo>
                    <a:pt x="145849" y="947024"/>
                    <a:pt x="180324" y="974825"/>
                    <a:pt x="122953" y="953311"/>
                  </a:cubicBezTo>
                  <a:cubicBezTo>
                    <a:pt x="54743" y="927732"/>
                    <a:pt x="111298" y="942620"/>
                    <a:pt x="54859" y="914400"/>
                  </a:cubicBezTo>
                  <a:cubicBezTo>
                    <a:pt x="45688" y="909814"/>
                    <a:pt x="35404" y="907915"/>
                    <a:pt x="25676" y="904672"/>
                  </a:cubicBezTo>
                  <a:cubicBezTo>
                    <a:pt x="22433" y="894944"/>
                    <a:pt x="17782" y="885578"/>
                    <a:pt x="15948" y="875489"/>
                  </a:cubicBezTo>
                  <a:cubicBezTo>
                    <a:pt x="0" y="787774"/>
                    <a:pt x="4809" y="752008"/>
                    <a:pt x="15948" y="651753"/>
                  </a:cubicBezTo>
                  <a:cubicBezTo>
                    <a:pt x="17080" y="641562"/>
                    <a:pt x="18425" y="629821"/>
                    <a:pt x="25676" y="622570"/>
                  </a:cubicBezTo>
                  <a:cubicBezTo>
                    <a:pt x="32927" y="615320"/>
                    <a:pt x="45131" y="616085"/>
                    <a:pt x="54859" y="612843"/>
                  </a:cubicBezTo>
                  <a:lnTo>
                    <a:pt x="93770" y="573932"/>
                  </a:lnTo>
                  <a:lnTo>
                    <a:pt x="122953" y="544749"/>
                  </a:lnTo>
                  <a:cubicBezTo>
                    <a:pt x="129438" y="531779"/>
                    <a:pt x="135214" y="518429"/>
                    <a:pt x="142408" y="505838"/>
                  </a:cubicBezTo>
                  <a:cubicBezTo>
                    <a:pt x="148208" y="495687"/>
                    <a:pt x="158787" y="487934"/>
                    <a:pt x="161863" y="476655"/>
                  </a:cubicBezTo>
                  <a:cubicBezTo>
                    <a:pt x="168741" y="451434"/>
                    <a:pt x="168348" y="424774"/>
                    <a:pt x="171591" y="398834"/>
                  </a:cubicBezTo>
                  <a:cubicBezTo>
                    <a:pt x="185068" y="142771"/>
                    <a:pt x="181319" y="275703"/>
                    <a:pt x="181319" y="0"/>
                  </a:cubicBezTo>
                </a:path>
              </a:pathLst>
            </a:custGeom>
            <a:ln w="1079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3346315" y="4970570"/>
              <a:ext cx="1566153" cy="175910"/>
            </a:xfrm>
            <a:custGeom>
              <a:avLst/>
              <a:gdLst>
                <a:gd name="connsiteX0" fmla="*/ 1566153 w 1566153"/>
                <a:gd name="connsiteY0" fmla="*/ 48902 h 175910"/>
                <a:gd name="connsiteX1" fmla="*/ 1361872 w 1566153"/>
                <a:gd name="connsiteY1" fmla="*/ 39175 h 175910"/>
                <a:gd name="connsiteX2" fmla="*/ 710119 w 1566153"/>
                <a:gd name="connsiteY2" fmla="*/ 58630 h 175910"/>
                <a:gd name="connsiteX3" fmla="*/ 145915 w 1566153"/>
                <a:gd name="connsiteY3" fmla="*/ 68358 h 175910"/>
                <a:gd name="connsiteX4" fmla="*/ 116732 w 1566153"/>
                <a:gd name="connsiteY4" fmla="*/ 48902 h 175910"/>
                <a:gd name="connsiteX5" fmla="*/ 48638 w 1566153"/>
                <a:gd name="connsiteY5" fmla="*/ 29447 h 175910"/>
                <a:gd name="connsiteX6" fmla="*/ 0 w 1566153"/>
                <a:gd name="connsiteY6" fmla="*/ 19719 h 17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6153" h="175910">
                  <a:moveTo>
                    <a:pt x="1566153" y="48902"/>
                  </a:moveTo>
                  <a:cubicBezTo>
                    <a:pt x="1498059" y="45660"/>
                    <a:pt x="1430043" y="39175"/>
                    <a:pt x="1361872" y="39175"/>
                  </a:cubicBezTo>
                  <a:cubicBezTo>
                    <a:pt x="775418" y="39175"/>
                    <a:pt x="944634" y="0"/>
                    <a:pt x="710119" y="58630"/>
                  </a:cubicBezTo>
                  <a:cubicBezTo>
                    <a:pt x="534196" y="175910"/>
                    <a:pt x="667097" y="95316"/>
                    <a:pt x="145915" y="68358"/>
                  </a:cubicBezTo>
                  <a:cubicBezTo>
                    <a:pt x="134239" y="67754"/>
                    <a:pt x="127189" y="54131"/>
                    <a:pt x="116732" y="48902"/>
                  </a:cubicBezTo>
                  <a:cubicBezTo>
                    <a:pt x="103737" y="42404"/>
                    <a:pt x="59853" y="31939"/>
                    <a:pt x="48638" y="29447"/>
                  </a:cubicBezTo>
                  <a:cubicBezTo>
                    <a:pt x="32498" y="25860"/>
                    <a:pt x="0" y="19719"/>
                    <a:pt x="0" y="19719"/>
                  </a:cubicBezTo>
                </a:path>
              </a:pathLst>
            </a:custGeom>
            <a:ln w="1079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343305" y="3489508"/>
            <a:ext cx="1818580" cy="1512550"/>
            <a:chOff x="3475840" y="4220152"/>
            <a:chExt cx="1818580" cy="1512550"/>
          </a:xfrm>
        </p:grpSpPr>
        <p:sp>
          <p:nvSpPr>
            <p:cNvPr id="13" name="Flowchart: Terminator 12"/>
            <p:cNvSpPr/>
            <p:nvPr/>
          </p:nvSpPr>
          <p:spPr>
            <a:xfrm rot="17884424">
              <a:off x="3731307" y="4337423"/>
              <a:ext cx="311542" cy="110101"/>
            </a:xfrm>
            <a:prstGeom prst="flowChartTermina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Terminator 13"/>
            <p:cNvSpPr/>
            <p:nvPr/>
          </p:nvSpPr>
          <p:spPr>
            <a:xfrm rot="17884424">
              <a:off x="4288849" y="4320872"/>
              <a:ext cx="311542" cy="110101"/>
            </a:xfrm>
            <a:prstGeom prst="flowChartTermina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Terminator 14"/>
            <p:cNvSpPr/>
            <p:nvPr/>
          </p:nvSpPr>
          <p:spPr>
            <a:xfrm rot="17884424">
              <a:off x="5083599" y="5521880"/>
              <a:ext cx="311542" cy="110101"/>
            </a:xfrm>
            <a:prstGeom prst="flowChartTermina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Terminator 15"/>
            <p:cNvSpPr/>
            <p:nvPr/>
          </p:nvSpPr>
          <p:spPr>
            <a:xfrm rot="17884424">
              <a:off x="3849050" y="4980756"/>
              <a:ext cx="311542" cy="110101"/>
            </a:xfrm>
            <a:prstGeom prst="flowChartTermina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Terminator 16"/>
            <p:cNvSpPr/>
            <p:nvPr/>
          </p:nvSpPr>
          <p:spPr>
            <a:xfrm>
              <a:off x="4883502" y="4663225"/>
              <a:ext cx="311542" cy="110101"/>
            </a:xfrm>
            <a:prstGeom prst="flowChartTermina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Terminator 17"/>
            <p:cNvSpPr/>
            <p:nvPr/>
          </p:nvSpPr>
          <p:spPr>
            <a:xfrm rot="17884424">
              <a:off x="3375120" y="4960068"/>
              <a:ext cx="311542" cy="110101"/>
            </a:xfrm>
            <a:prstGeom prst="flowChartTermina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Terminator 18"/>
            <p:cNvSpPr/>
            <p:nvPr/>
          </p:nvSpPr>
          <p:spPr>
            <a:xfrm rot="3715576" flipH="1">
              <a:off x="5045976" y="4383004"/>
              <a:ext cx="311542" cy="110101"/>
            </a:xfrm>
            <a:prstGeom prst="flowChartTermina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2509558" y="3024866"/>
            <a:ext cx="1782106" cy="2061390"/>
            <a:chOff x="3642093" y="3755510"/>
            <a:chExt cx="1782106" cy="2061390"/>
          </a:xfrm>
        </p:grpSpPr>
        <p:cxnSp>
          <p:nvCxnSpPr>
            <p:cNvPr id="27" name="Curved Connector 26"/>
            <p:cNvCxnSpPr>
              <a:stCxn id="22" idx="3"/>
              <a:endCxn id="23" idx="7"/>
            </p:cNvCxnSpPr>
            <p:nvPr/>
          </p:nvCxnSpPr>
          <p:spPr>
            <a:xfrm flipH="1">
              <a:off x="4350257" y="3883152"/>
              <a:ext cx="272231" cy="720637"/>
            </a:xfrm>
            <a:prstGeom prst="straightConnector1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urved Connector 29"/>
            <p:cNvCxnSpPr>
              <a:stCxn id="23" idx="3"/>
              <a:endCxn id="25" idx="7"/>
            </p:cNvCxnSpPr>
            <p:nvPr/>
          </p:nvCxnSpPr>
          <p:spPr>
            <a:xfrm flipH="1">
              <a:off x="3760535" y="4819315"/>
              <a:ext cx="374196" cy="782059"/>
            </a:xfrm>
            <a:prstGeom prst="straightConnector1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urved Connector 30"/>
            <p:cNvCxnSpPr>
              <a:stCxn id="24" idx="2"/>
              <a:endCxn id="23" idx="6"/>
            </p:cNvCxnSpPr>
            <p:nvPr/>
          </p:nvCxnSpPr>
          <p:spPr>
            <a:xfrm flipH="1" flipV="1">
              <a:off x="4394894" y="4711552"/>
              <a:ext cx="876906" cy="1879"/>
            </a:xfrm>
            <a:prstGeom prst="straightConnector1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urved Connector 31"/>
            <p:cNvCxnSpPr>
              <a:stCxn id="22" idx="5"/>
              <a:endCxn id="24" idx="1"/>
            </p:cNvCxnSpPr>
            <p:nvPr/>
          </p:nvCxnSpPr>
          <p:spPr>
            <a:xfrm>
              <a:off x="4838014" y="3883152"/>
              <a:ext cx="478423" cy="722516"/>
            </a:xfrm>
            <a:prstGeom prst="straightConnector1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urved Connector 32"/>
            <p:cNvCxnSpPr/>
            <p:nvPr/>
          </p:nvCxnSpPr>
          <p:spPr>
            <a:xfrm rot="10800000" flipV="1">
              <a:off x="4149729" y="3755510"/>
              <a:ext cx="487757" cy="936163"/>
            </a:xfrm>
            <a:prstGeom prst="curvedConnector3">
              <a:avLst>
                <a:gd name="adj1" fmla="val 148906"/>
              </a:avLst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25" idx="5"/>
              <a:endCxn id="24" idx="4"/>
            </p:cNvCxnSpPr>
            <p:nvPr/>
          </p:nvCxnSpPr>
          <p:spPr>
            <a:xfrm rot="5400000" flipH="1" flipV="1">
              <a:off x="4116832" y="4509533"/>
              <a:ext cx="951069" cy="1663665"/>
            </a:xfrm>
            <a:prstGeom prst="curvedConnector3">
              <a:avLst>
                <a:gd name="adj1" fmla="val -28729"/>
              </a:avLst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urved Connector 100"/>
            <p:cNvCxnSpPr/>
            <p:nvPr/>
          </p:nvCxnSpPr>
          <p:spPr>
            <a:xfrm rot="10800000" flipV="1">
              <a:off x="3642093" y="4734784"/>
              <a:ext cx="487757" cy="936163"/>
            </a:xfrm>
            <a:prstGeom prst="curvedConnector3">
              <a:avLst>
                <a:gd name="adj1" fmla="val 144830"/>
              </a:avLst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2367837" y="2892345"/>
            <a:ext cx="2076228" cy="2238548"/>
            <a:chOff x="3500372" y="3622989"/>
            <a:chExt cx="2076228" cy="2238548"/>
          </a:xfrm>
        </p:grpSpPr>
        <p:sp>
          <p:nvSpPr>
            <p:cNvPr id="24" name="Oval 2"/>
            <p:cNvSpPr>
              <a:spLocks noChangeArrowheads="1"/>
            </p:cNvSpPr>
            <p:nvPr/>
          </p:nvSpPr>
          <p:spPr bwMode="auto">
            <a:xfrm>
              <a:off x="5271800" y="4561031"/>
              <a:ext cx="304800" cy="304800"/>
            </a:xfrm>
            <a:prstGeom prst="ellipse">
              <a:avLst/>
            </a:prstGeom>
            <a:solidFill>
              <a:srgbClr val="00FF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400" b="1" dirty="0">
                <a:latin typeface="Arial" charset="0"/>
              </a:endParaRPr>
            </a:p>
          </p:txBody>
        </p:sp>
        <p:sp>
          <p:nvSpPr>
            <p:cNvPr id="25" name="Oval 2"/>
            <p:cNvSpPr>
              <a:spLocks noChangeArrowheads="1"/>
            </p:cNvSpPr>
            <p:nvPr/>
          </p:nvSpPr>
          <p:spPr bwMode="auto">
            <a:xfrm>
              <a:off x="3500372" y="5556737"/>
              <a:ext cx="304800" cy="304800"/>
            </a:xfrm>
            <a:prstGeom prst="ellipse">
              <a:avLst/>
            </a:prstGeom>
            <a:solidFill>
              <a:srgbClr val="00FF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400" b="1" dirty="0">
                <a:latin typeface="Arial" charset="0"/>
              </a:endParaRPr>
            </a:p>
          </p:txBody>
        </p:sp>
        <p:sp>
          <p:nvSpPr>
            <p:cNvPr id="23" name="Oval 2"/>
            <p:cNvSpPr>
              <a:spLocks noChangeArrowheads="1"/>
            </p:cNvSpPr>
            <p:nvPr/>
          </p:nvSpPr>
          <p:spPr bwMode="auto">
            <a:xfrm>
              <a:off x="4090094" y="4559152"/>
              <a:ext cx="304800" cy="304800"/>
            </a:xfrm>
            <a:prstGeom prst="ellipse">
              <a:avLst/>
            </a:prstGeom>
            <a:solidFill>
              <a:srgbClr val="00FF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400" b="1" dirty="0">
                <a:latin typeface="Arial" charset="0"/>
              </a:endParaRPr>
            </a:p>
          </p:txBody>
        </p:sp>
        <p:sp>
          <p:nvSpPr>
            <p:cNvPr id="22" name="Oval 2"/>
            <p:cNvSpPr>
              <a:spLocks noChangeArrowheads="1"/>
            </p:cNvSpPr>
            <p:nvPr/>
          </p:nvSpPr>
          <p:spPr bwMode="auto">
            <a:xfrm>
              <a:off x="4577851" y="3622989"/>
              <a:ext cx="304800" cy="304800"/>
            </a:xfrm>
            <a:prstGeom prst="ellipse">
              <a:avLst/>
            </a:prstGeom>
            <a:solidFill>
              <a:srgbClr val="00FF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400" b="1" dirty="0">
                <a:latin typeface="Arial" charset="0"/>
              </a:endParaRPr>
            </a:p>
          </p:txBody>
        </p:sp>
      </p:grpSp>
      <p:sp>
        <p:nvSpPr>
          <p:cNvPr id="34" name="Content Placeholder 2"/>
          <p:cNvSpPr txBox="1">
            <a:spLocks/>
          </p:cNvSpPr>
          <p:nvPr/>
        </p:nvSpPr>
        <p:spPr>
          <a:xfrm>
            <a:off x="380999" y="1066801"/>
            <a:ext cx="8557727" cy="533400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/>
              <a:t>Published by </a:t>
            </a:r>
            <a:r>
              <a:rPr lang="en-US" sz="2800" b="1" dirty="0" smtClean="0"/>
              <a:t>Leonhard Euler</a:t>
            </a:r>
            <a:r>
              <a:rPr lang="en-US" sz="2800" dirty="0" smtClean="0"/>
              <a:t>, </a:t>
            </a:r>
            <a:r>
              <a:rPr lang="en-US" sz="2800" b="1" dirty="0"/>
              <a:t>1736</a:t>
            </a:r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/>
              <a:t>Considered the first paper in graph theory</a:t>
            </a:r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endParaRPr lang="en-US" sz="2800" dirty="0" smtClean="0"/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 Seven Bridges of </a:t>
            </a:r>
            <a:r>
              <a:rPr lang="en-US" dirty="0" err="1"/>
              <a:t>Königsberg</a:t>
            </a:r>
            <a:endParaRPr lang="en-US" dirty="0">
              <a:latin typeface="+mn-lt"/>
            </a:endParaRPr>
          </a:p>
        </p:txBody>
      </p:sp>
      <p:pic>
        <p:nvPicPr>
          <p:cNvPr id="3074" name="Picture 2" descr="http://3.bp.blogspot.com/_AWa1cp-Somo/RiKdZS3p1vI/AAAAAAAAAHA/VtT3M0fAckw/s400/Euler_9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457" y="2945481"/>
            <a:ext cx="1582600" cy="18402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upload.wikimedia.org/wikipedia/commons/thumb/6/60/Leonhard_Euler_2.jpg/377px-Leonhard_Euler_2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44"/>
          <a:stretch/>
        </p:blipFill>
        <p:spPr bwMode="auto">
          <a:xfrm>
            <a:off x="7215346" y="4870730"/>
            <a:ext cx="1581711" cy="15879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7408213" y="6434043"/>
            <a:ext cx="1195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Leonhard </a:t>
            </a:r>
            <a:r>
              <a:rPr lang="en-US" sz="1200" dirty="0" smtClean="0"/>
              <a:t>Euler</a:t>
            </a:r>
            <a:br>
              <a:rPr lang="en-US" sz="1200" dirty="0" smtClean="0"/>
            </a:br>
            <a:r>
              <a:rPr lang="en-US" sz="1200" dirty="0" smtClean="0"/>
              <a:t>1707 –1783 </a:t>
            </a:r>
            <a:endParaRPr lang="en-US" sz="1200" dirty="0"/>
          </a:p>
        </p:txBody>
      </p:sp>
      <p:pic>
        <p:nvPicPr>
          <p:cNvPr id="3080" name="Picture 8" descr="Leonhard Eul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346" y="1066801"/>
            <a:ext cx="1581711" cy="1799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29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2292936" y="2784768"/>
            <a:ext cx="4648200" cy="2971800"/>
            <a:chOff x="4267200" y="3733800"/>
            <a:chExt cx="4648200" cy="2971800"/>
          </a:xfrm>
        </p:grpSpPr>
        <p:sp>
          <p:nvSpPr>
            <p:cNvPr id="13" name="Oval 2"/>
            <p:cNvSpPr>
              <a:spLocks noChangeArrowheads="1"/>
            </p:cNvSpPr>
            <p:nvPr/>
          </p:nvSpPr>
          <p:spPr bwMode="auto">
            <a:xfrm>
              <a:off x="4724400" y="4343400"/>
              <a:ext cx="304800" cy="304800"/>
            </a:xfrm>
            <a:prstGeom prst="ellips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400" b="1" dirty="0">
                <a:latin typeface="Arial" charset="0"/>
              </a:endParaRPr>
            </a:p>
          </p:txBody>
        </p:sp>
        <p:sp>
          <p:nvSpPr>
            <p:cNvPr id="14" name="Oval 3"/>
            <p:cNvSpPr>
              <a:spLocks noChangeArrowheads="1"/>
            </p:cNvSpPr>
            <p:nvPr/>
          </p:nvSpPr>
          <p:spPr bwMode="auto">
            <a:xfrm>
              <a:off x="5486400" y="3733800"/>
              <a:ext cx="304800" cy="304800"/>
            </a:xfrm>
            <a:prstGeom prst="ellips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400" b="1" dirty="0">
                <a:latin typeface="Arial" charset="0"/>
              </a:endParaRPr>
            </a:p>
          </p:txBody>
        </p:sp>
        <p:sp>
          <p:nvSpPr>
            <p:cNvPr id="15" name="Oval 4"/>
            <p:cNvSpPr>
              <a:spLocks noChangeArrowheads="1"/>
            </p:cNvSpPr>
            <p:nvPr/>
          </p:nvSpPr>
          <p:spPr bwMode="auto">
            <a:xfrm>
              <a:off x="5257800" y="5181600"/>
              <a:ext cx="304800" cy="304800"/>
            </a:xfrm>
            <a:prstGeom prst="ellips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400" b="1" dirty="0">
                <a:latin typeface="Arial" charset="0"/>
              </a:endParaRPr>
            </a:p>
          </p:txBody>
        </p:sp>
        <p:sp>
          <p:nvSpPr>
            <p:cNvPr id="16" name="Oval 5"/>
            <p:cNvSpPr>
              <a:spLocks noChangeArrowheads="1"/>
            </p:cNvSpPr>
            <p:nvPr/>
          </p:nvSpPr>
          <p:spPr bwMode="auto">
            <a:xfrm>
              <a:off x="6324600" y="5562600"/>
              <a:ext cx="304800" cy="304800"/>
            </a:xfrm>
            <a:prstGeom prst="ellips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400" b="1" dirty="0">
                <a:latin typeface="Arial" charset="0"/>
              </a:endParaRPr>
            </a:p>
          </p:txBody>
        </p:sp>
        <p:sp>
          <p:nvSpPr>
            <p:cNvPr id="17" name="Oval 6"/>
            <p:cNvSpPr>
              <a:spLocks noChangeArrowheads="1"/>
            </p:cNvSpPr>
            <p:nvPr/>
          </p:nvSpPr>
          <p:spPr bwMode="auto">
            <a:xfrm>
              <a:off x="6019800" y="4572000"/>
              <a:ext cx="304800" cy="304800"/>
            </a:xfrm>
            <a:prstGeom prst="ellips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400" b="1" dirty="0">
                <a:latin typeface="Arial" charset="0"/>
              </a:endParaRPr>
            </a:p>
          </p:txBody>
        </p:sp>
        <p:sp>
          <p:nvSpPr>
            <p:cNvPr id="18" name="Oval 7"/>
            <p:cNvSpPr>
              <a:spLocks noChangeArrowheads="1"/>
            </p:cNvSpPr>
            <p:nvPr/>
          </p:nvSpPr>
          <p:spPr bwMode="auto">
            <a:xfrm>
              <a:off x="7239000" y="4800600"/>
              <a:ext cx="304800" cy="304800"/>
            </a:xfrm>
            <a:prstGeom prst="ellips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400" b="1" dirty="0">
                <a:latin typeface="Arial" charset="0"/>
              </a:endParaRPr>
            </a:p>
          </p:txBody>
        </p:sp>
        <p:sp>
          <p:nvSpPr>
            <p:cNvPr id="19" name="Oval 8"/>
            <p:cNvSpPr>
              <a:spLocks noChangeArrowheads="1"/>
            </p:cNvSpPr>
            <p:nvPr/>
          </p:nvSpPr>
          <p:spPr bwMode="auto">
            <a:xfrm>
              <a:off x="6477000" y="3733800"/>
              <a:ext cx="304800" cy="304800"/>
            </a:xfrm>
            <a:prstGeom prst="ellips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400" b="1" dirty="0">
                <a:latin typeface="Arial" charset="0"/>
              </a:endParaRPr>
            </a:p>
          </p:txBody>
        </p:sp>
        <p:sp>
          <p:nvSpPr>
            <p:cNvPr id="20" name="Oval 9"/>
            <p:cNvSpPr>
              <a:spLocks noChangeArrowheads="1"/>
            </p:cNvSpPr>
            <p:nvPr/>
          </p:nvSpPr>
          <p:spPr bwMode="auto">
            <a:xfrm>
              <a:off x="8001000" y="5562600"/>
              <a:ext cx="304800" cy="304800"/>
            </a:xfrm>
            <a:prstGeom prst="ellips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400" b="1" dirty="0">
                <a:latin typeface="Arial" charset="0"/>
              </a:endParaRPr>
            </a:p>
          </p:txBody>
        </p:sp>
        <p:sp>
          <p:nvSpPr>
            <p:cNvPr id="21" name="Oval 10"/>
            <p:cNvSpPr>
              <a:spLocks noChangeArrowheads="1"/>
            </p:cNvSpPr>
            <p:nvPr/>
          </p:nvSpPr>
          <p:spPr bwMode="auto">
            <a:xfrm>
              <a:off x="8001000" y="3733800"/>
              <a:ext cx="304800" cy="304800"/>
            </a:xfrm>
            <a:prstGeom prst="ellips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400" b="1" dirty="0">
                <a:latin typeface="Arial" charset="0"/>
              </a:endParaRPr>
            </a:p>
          </p:txBody>
        </p:sp>
        <p:cxnSp>
          <p:nvCxnSpPr>
            <p:cNvPr id="26" name="AutoShape 15"/>
            <p:cNvCxnSpPr>
              <a:cxnSpLocks noChangeShapeType="1"/>
              <a:stCxn id="20" idx="3"/>
              <a:endCxn id="16" idx="5"/>
            </p:cNvCxnSpPr>
            <p:nvPr/>
          </p:nvCxnSpPr>
          <p:spPr bwMode="auto">
            <a:xfrm rot="5400000">
              <a:off x="7314406" y="5093494"/>
              <a:ext cx="1588" cy="1460500"/>
            </a:xfrm>
            <a:prstGeom prst="curvedConnector3">
              <a:avLst>
                <a:gd name="adj1" fmla="val 17200009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 type="none" w="med" len="lg"/>
            </a:ln>
          </p:spPr>
        </p:cxnSp>
        <p:cxnSp>
          <p:nvCxnSpPr>
            <p:cNvPr id="27" name="AutoShape 16"/>
            <p:cNvCxnSpPr>
              <a:cxnSpLocks noChangeShapeType="1"/>
              <a:stCxn id="20" idx="2"/>
              <a:endCxn id="18" idx="6"/>
            </p:cNvCxnSpPr>
            <p:nvPr/>
          </p:nvCxnSpPr>
          <p:spPr bwMode="auto">
            <a:xfrm rot="10800000">
              <a:off x="7543800" y="4953000"/>
              <a:ext cx="457200" cy="762000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 type="none" w="med" len="lg"/>
            </a:ln>
          </p:spPr>
        </p:cxnSp>
        <p:cxnSp>
          <p:nvCxnSpPr>
            <p:cNvPr id="28" name="AutoShape 17"/>
            <p:cNvCxnSpPr>
              <a:cxnSpLocks noChangeShapeType="1"/>
              <a:stCxn id="18" idx="2"/>
              <a:endCxn id="16" idx="0"/>
            </p:cNvCxnSpPr>
            <p:nvPr/>
          </p:nvCxnSpPr>
          <p:spPr bwMode="auto">
            <a:xfrm rot="10800000" flipV="1">
              <a:off x="6477000" y="4953000"/>
              <a:ext cx="762000" cy="609600"/>
            </a:xfrm>
            <a:prstGeom prst="curvedConnector2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med" len="lg"/>
            </a:ln>
          </p:spPr>
        </p:cxnSp>
        <p:cxnSp>
          <p:nvCxnSpPr>
            <p:cNvPr id="29" name="AutoShape 18"/>
            <p:cNvCxnSpPr>
              <a:cxnSpLocks noChangeShapeType="1"/>
              <a:stCxn id="18" idx="1"/>
              <a:endCxn id="17" idx="6"/>
            </p:cNvCxnSpPr>
            <p:nvPr/>
          </p:nvCxnSpPr>
          <p:spPr bwMode="auto">
            <a:xfrm rot="5400000" flipH="1">
              <a:off x="6743700" y="4305300"/>
              <a:ext cx="120650" cy="958850"/>
            </a:xfrm>
            <a:prstGeom prst="curvedConnector2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med" len="lg"/>
            </a:ln>
          </p:spPr>
        </p:cxnSp>
        <p:cxnSp>
          <p:nvCxnSpPr>
            <p:cNvPr id="30" name="AutoShape 19"/>
            <p:cNvCxnSpPr>
              <a:cxnSpLocks noChangeShapeType="1"/>
              <a:stCxn id="16" idx="6"/>
              <a:endCxn id="18" idx="4"/>
            </p:cNvCxnSpPr>
            <p:nvPr/>
          </p:nvCxnSpPr>
          <p:spPr bwMode="auto">
            <a:xfrm flipV="1">
              <a:off x="6629400" y="5105400"/>
              <a:ext cx="762000" cy="609600"/>
            </a:xfrm>
            <a:prstGeom prst="curvedConnector2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med" len="lg"/>
            </a:ln>
          </p:spPr>
        </p:cxnSp>
        <p:cxnSp>
          <p:nvCxnSpPr>
            <p:cNvPr id="31" name="AutoShape 20"/>
            <p:cNvCxnSpPr>
              <a:cxnSpLocks noChangeShapeType="1"/>
              <a:stCxn id="15" idx="5"/>
              <a:endCxn id="16" idx="2"/>
            </p:cNvCxnSpPr>
            <p:nvPr/>
          </p:nvCxnSpPr>
          <p:spPr bwMode="auto">
            <a:xfrm rot="16200000" flipH="1">
              <a:off x="5784850" y="5175250"/>
              <a:ext cx="273050" cy="806450"/>
            </a:xfrm>
            <a:prstGeom prst="curvedConnector2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med" len="lg"/>
            </a:ln>
          </p:spPr>
        </p:cxnSp>
        <p:cxnSp>
          <p:nvCxnSpPr>
            <p:cNvPr id="32" name="AutoShape 21"/>
            <p:cNvCxnSpPr>
              <a:cxnSpLocks noChangeShapeType="1"/>
              <a:stCxn id="17" idx="4"/>
              <a:endCxn id="16" idx="1"/>
            </p:cNvCxnSpPr>
            <p:nvPr/>
          </p:nvCxnSpPr>
          <p:spPr bwMode="auto">
            <a:xfrm rot="16200000" flipH="1">
              <a:off x="5905500" y="5143500"/>
              <a:ext cx="730250" cy="196850"/>
            </a:xfrm>
            <a:prstGeom prst="curvedConnector3">
              <a:avLst>
                <a:gd name="adj1" fmla="val 46958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 type="none" w="med" len="lg"/>
            </a:ln>
          </p:spPr>
        </p:cxnSp>
        <p:cxnSp>
          <p:nvCxnSpPr>
            <p:cNvPr id="33" name="AutoShape 22"/>
            <p:cNvCxnSpPr>
              <a:cxnSpLocks noChangeShapeType="1"/>
              <a:stCxn id="17" idx="2"/>
              <a:endCxn id="15" idx="0"/>
            </p:cNvCxnSpPr>
            <p:nvPr/>
          </p:nvCxnSpPr>
          <p:spPr bwMode="auto">
            <a:xfrm rot="10800000" flipV="1">
              <a:off x="5410200" y="4724400"/>
              <a:ext cx="609600" cy="457200"/>
            </a:xfrm>
            <a:prstGeom prst="curvedConnector2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med" len="lg"/>
            </a:ln>
          </p:spPr>
        </p:cxnSp>
        <p:cxnSp>
          <p:nvCxnSpPr>
            <p:cNvPr id="34" name="AutoShape 23"/>
            <p:cNvCxnSpPr>
              <a:cxnSpLocks noChangeShapeType="1"/>
              <a:stCxn id="13" idx="4"/>
              <a:endCxn id="15" idx="2"/>
            </p:cNvCxnSpPr>
            <p:nvPr/>
          </p:nvCxnSpPr>
          <p:spPr bwMode="auto">
            <a:xfrm rot="16200000" flipH="1">
              <a:off x="4724400" y="4800600"/>
              <a:ext cx="685800" cy="381000"/>
            </a:xfrm>
            <a:prstGeom prst="curvedConnector2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med" len="lg"/>
            </a:ln>
          </p:spPr>
        </p:cxnSp>
        <p:cxnSp>
          <p:nvCxnSpPr>
            <p:cNvPr id="35" name="AutoShape 24"/>
            <p:cNvCxnSpPr>
              <a:cxnSpLocks noChangeShapeType="1"/>
              <a:stCxn id="14" idx="6"/>
              <a:endCxn id="19" idx="2"/>
            </p:cNvCxnSpPr>
            <p:nvPr/>
          </p:nvCxnSpPr>
          <p:spPr bwMode="auto">
            <a:xfrm>
              <a:off x="5791200" y="3886200"/>
              <a:ext cx="685800" cy="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med" len="lg"/>
            </a:ln>
          </p:spPr>
        </p:cxnSp>
        <p:cxnSp>
          <p:nvCxnSpPr>
            <p:cNvPr id="36" name="AutoShape 25"/>
            <p:cNvCxnSpPr>
              <a:cxnSpLocks noChangeShapeType="1"/>
              <a:stCxn id="20" idx="0"/>
              <a:endCxn id="21" idx="6"/>
            </p:cNvCxnSpPr>
            <p:nvPr/>
          </p:nvCxnSpPr>
          <p:spPr bwMode="auto">
            <a:xfrm rot="-5400000">
              <a:off x="7391400" y="4648200"/>
              <a:ext cx="1676400" cy="152400"/>
            </a:xfrm>
            <a:prstGeom prst="curvedConnector4">
              <a:avLst>
                <a:gd name="adj1" fmla="val 45454"/>
                <a:gd name="adj2" fmla="val 2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 type="none" w="med" len="lg"/>
            </a:ln>
          </p:spPr>
        </p:cxnSp>
        <p:cxnSp>
          <p:nvCxnSpPr>
            <p:cNvPr id="37" name="AutoShape 26"/>
            <p:cNvCxnSpPr>
              <a:cxnSpLocks noChangeShapeType="1"/>
              <a:stCxn id="19" idx="4"/>
              <a:endCxn id="17" idx="0"/>
            </p:cNvCxnSpPr>
            <p:nvPr/>
          </p:nvCxnSpPr>
          <p:spPr bwMode="auto">
            <a:xfrm rot="5400000">
              <a:off x="6134100" y="4076700"/>
              <a:ext cx="533400" cy="457200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 type="none" w="med" len="lg"/>
            </a:ln>
          </p:spPr>
        </p:cxnSp>
        <p:cxnSp>
          <p:nvCxnSpPr>
            <p:cNvPr id="38" name="AutoShape 27"/>
            <p:cNvCxnSpPr>
              <a:cxnSpLocks noChangeShapeType="1"/>
              <a:stCxn id="21" idx="3"/>
              <a:endCxn id="17" idx="7"/>
            </p:cNvCxnSpPr>
            <p:nvPr/>
          </p:nvCxnSpPr>
          <p:spPr bwMode="auto">
            <a:xfrm rot="5400000">
              <a:off x="6851650" y="3422650"/>
              <a:ext cx="622300" cy="1765300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 type="none" w="med" len="lg"/>
            </a:ln>
          </p:spPr>
        </p:cxnSp>
        <p:cxnSp>
          <p:nvCxnSpPr>
            <p:cNvPr id="39" name="AutoShape 28"/>
            <p:cNvCxnSpPr>
              <a:cxnSpLocks noChangeShapeType="1"/>
              <a:stCxn id="21" idx="4"/>
              <a:endCxn id="18" idx="0"/>
            </p:cNvCxnSpPr>
            <p:nvPr/>
          </p:nvCxnSpPr>
          <p:spPr bwMode="auto">
            <a:xfrm rot="5400000">
              <a:off x="7391400" y="4038600"/>
              <a:ext cx="762000" cy="762000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 type="none" w="med" len="lg"/>
            </a:ln>
          </p:spPr>
        </p:cxnSp>
        <p:cxnSp>
          <p:nvCxnSpPr>
            <p:cNvPr id="40" name="AutoShape 29"/>
            <p:cNvCxnSpPr>
              <a:cxnSpLocks noChangeShapeType="1"/>
              <a:stCxn id="45" idx="0"/>
              <a:endCxn id="20" idx="6"/>
            </p:cNvCxnSpPr>
            <p:nvPr/>
          </p:nvCxnSpPr>
          <p:spPr bwMode="auto">
            <a:xfrm rot="5400000" flipH="1">
              <a:off x="8191500" y="5829300"/>
              <a:ext cx="685800" cy="457200"/>
            </a:xfrm>
            <a:prstGeom prst="curvedConnector2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med" len="lg"/>
            </a:ln>
          </p:spPr>
        </p:cxnSp>
        <p:cxnSp>
          <p:nvCxnSpPr>
            <p:cNvPr id="41" name="AutoShape 30"/>
            <p:cNvCxnSpPr>
              <a:cxnSpLocks noChangeShapeType="1"/>
              <a:stCxn id="43" idx="6"/>
              <a:endCxn id="15" idx="3"/>
            </p:cNvCxnSpPr>
            <p:nvPr/>
          </p:nvCxnSpPr>
          <p:spPr bwMode="auto">
            <a:xfrm flipV="1">
              <a:off x="4572000" y="5441950"/>
              <a:ext cx="730250" cy="501650"/>
            </a:xfrm>
            <a:prstGeom prst="curvedConnector2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med" len="lg"/>
            </a:ln>
          </p:spPr>
        </p:cxnSp>
        <p:cxnSp>
          <p:nvCxnSpPr>
            <p:cNvPr id="42" name="AutoShape 31"/>
            <p:cNvCxnSpPr>
              <a:cxnSpLocks noChangeShapeType="1"/>
              <a:stCxn id="13" idx="0"/>
              <a:endCxn id="14" idx="2"/>
            </p:cNvCxnSpPr>
            <p:nvPr/>
          </p:nvCxnSpPr>
          <p:spPr bwMode="auto">
            <a:xfrm rot="-5400000">
              <a:off x="4953000" y="3810000"/>
              <a:ext cx="457200" cy="609600"/>
            </a:xfrm>
            <a:prstGeom prst="curvedConnector2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med" len="lg"/>
            </a:ln>
          </p:spPr>
        </p:cxnSp>
        <p:sp>
          <p:nvSpPr>
            <p:cNvPr id="43" name="Oval 32"/>
            <p:cNvSpPr>
              <a:spLocks noChangeArrowheads="1"/>
            </p:cNvSpPr>
            <p:nvPr/>
          </p:nvSpPr>
          <p:spPr bwMode="auto">
            <a:xfrm>
              <a:off x="4267200" y="5791200"/>
              <a:ext cx="304800" cy="304800"/>
            </a:xfrm>
            <a:prstGeom prst="ellips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400" b="1" dirty="0">
                <a:latin typeface="Arial" charset="0"/>
              </a:endParaRPr>
            </a:p>
          </p:txBody>
        </p:sp>
        <p:sp>
          <p:nvSpPr>
            <p:cNvPr id="45" name="Oval 34"/>
            <p:cNvSpPr>
              <a:spLocks noChangeArrowheads="1"/>
            </p:cNvSpPr>
            <p:nvPr/>
          </p:nvSpPr>
          <p:spPr bwMode="auto">
            <a:xfrm>
              <a:off x="8610600" y="6400800"/>
              <a:ext cx="304800" cy="304800"/>
            </a:xfrm>
            <a:prstGeom prst="ellips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400" b="1" dirty="0">
                <a:latin typeface="Arial" charset="0"/>
              </a:endParaRPr>
            </a:p>
          </p:txBody>
        </p:sp>
        <p:sp>
          <p:nvSpPr>
            <p:cNvPr id="46" name="Oval 35"/>
            <p:cNvSpPr>
              <a:spLocks noChangeArrowheads="1"/>
            </p:cNvSpPr>
            <p:nvPr/>
          </p:nvSpPr>
          <p:spPr bwMode="auto">
            <a:xfrm>
              <a:off x="7315200" y="6400800"/>
              <a:ext cx="304800" cy="304800"/>
            </a:xfrm>
            <a:prstGeom prst="ellips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400" b="1" dirty="0">
                <a:latin typeface="Arial" charset="0"/>
              </a:endParaRPr>
            </a:p>
          </p:txBody>
        </p:sp>
        <p:cxnSp>
          <p:nvCxnSpPr>
            <p:cNvPr id="47" name="AutoShape 36"/>
            <p:cNvCxnSpPr>
              <a:cxnSpLocks noChangeShapeType="1"/>
              <a:stCxn id="46" idx="6"/>
              <a:endCxn id="45" idx="2"/>
            </p:cNvCxnSpPr>
            <p:nvPr/>
          </p:nvCxnSpPr>
          <p:spPr bwMode="auto">
            <a:xfrm>
              <a:off x="7620000" y="6553200"/>
              <a:ext cx="990600" cy="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med" len="lg"/>
            </a:ln>
          </p:spPr>
        </p:cxnSp>
        <p:cxnSp>
          <p:nvCxnSpPr>
            <p:cNvPr id="48" name="AutoShape 37"/>
            <p:cNvCxnSpPr>
              <a:cxnSpLocks noChangeShapeType="1"/>
              <a:stCxn id="20" idx="4"/>
              <a:endCxn id="46" idx="0"/>
            </p:cNvCxnSpPr>
            <p:nvPr/>
          </p:nvCxnSpPr>
          <p:spPr bwMode="auto">
            <a:xfrm rot="5400000">
              <a:off x="7543800" y="5791200"/>
              <a:ext cx="533400" cy="685800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 type="none" w="med" len="lg"/>
            </a:ln>
          </p:spPr>
        </p:cxnSp>
        <p:cxnSp>
          <p:nvCxnSpPr>
            <p:cNvPr id="49" name="AutoShape 38"/>
            <p:cNvCxnSpPr>
              <a:cxnSpLocks noChangeShapeType="1"/>
              <a:stCxn id="46" idx="2"/>
              <a:endCxn id="16" idx="4"/>
            </p:cNvCxnSpPr>
            <p:nvPr/>
          </p:nvCxnSpPr>
          <p:spPr bwMode="auto">
            <a:xfrm rot="10800000">
              <a:off x="6477000" y="5867400"/>
              <a:ext cx="838200" cy="685800"/>
            </a:xfrm>
            <a:prstGeom prst="curvedConnector2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med" len="lg"/>
            </a:ln>
          </p:spPr>
        </p:cxnSp>
        <p:sp>
          <p:nvSpPr>
            <p:cNvPr id="50" name="Oval 39"/>
            <p:cNvSpPr>
              <a:spLocks noChangeArrowheads="1"/>
            </p:cNvSpPr>
            <p:nvPr/>
          </p:nvSpPr>
          <p:spPr bwMode="auto">
            <a:xfrm>
              <a:off x="5486400" y="6172200"/>
              <a:ext cx="304800" cy="304800"/>
            </a:xfrm>
            <a:prstGeom prst="ellipse">
              <a:avLst/>
            </a:pr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400" b="1" dirty="0">
                <a:latin typeface="Arial" charset="0"/>
              </a:endParaRPr>
            </a:p>
          </p:txBody>
        </p:sp>
        <p:cxnSp>
          <p:nvCxnSpPr>
            <p:cNvPr id="51" name="AutoShape 40"/>
            <p:cNvCxnSpPr>
              <a:cxnSpLocks noChangeShapeType="1"/>
              <a:stCxn id="50" idx="6"/>
              <a:endCxn id="16" idx="3"/>
            </p:cNvCxnSpPr>
            <p:nvPr/>
          </p:nvCxnSpPr>
          <p:spPr bwMode="auto">
            <a:xfrm flipV="1">
              <a:off x="5791200" y="5822950"/>
              <a:ext cx="577850" cy="501650"/>
            </a:xfrm>
            <a:prstGeom prst="curvedConnector2">
              <a:avLst/>
            </a:prstGeom>
            <a:noFill/>
            <a:ln w="25400">
              <a:solidFill>
                <a:schemeClr val="tx1"/>
              </a:solidFill>
              <a:round/>
              <a:headEnd type="none" w="med" len="lg"/>
              <a:tailEnd type="none" w="med" len="lg"/>
            </a:ln>
          </p:spPr>
        </p:cxnSp>
        <p:cxnSp>
          <p:nvCxnSpPr>
            <p:cNvPr id="52" name="AutoShape 41"/>
            <p:cNvCxnSpPr>
              <a:cxnSpLocks noChangeShapeType="1"/>
              <a:stCxn id="50" idx="0"/>
              <a:endCxn id="15" idx="4"/>
            </p:cNvCxnSpPr>
            <p:nvPr/>
          </p:nvCxnSpPr>
          <p:spPr bwMode="auto">
            <a:xfrm rot="5400000" flipH="1">
              <a:off x="5181600" y="5715000"/>
              <a:ext cx="685800" cy="228600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 type="none" w="med" len="lg"/>
            </a:ln>
          </p:spPr>
        </p:cxnSp>
        <p:cxnSp>
          <p:nvCxnSpPr>
            <p:cNvPr id="53" name="AutoShape 42"/>
            <p:cNvCxnSpPr>
              <a:cxnSpLocks noChangeShapeType="1"/>
              <a:stCxn id="19" idx="3"/>
              <a:endCxn id="14" idx="5"/>
            </p:cNvCxnSpPr>
            <p:nvPr/>
          </p:nvCxnSpPr>
          <p:spPr bwMode="auto">
            <a:xfrm rot="5400000">
              <a:off x="6133306" y="3607594"/>
              <a:ext cx="1588" cy="774700"/>
            </a:xfrm>
            <a:prstGeom prst="curvedConnector3">
              <a:avLst>
                <a:gd name="adj1" fmla="val 9400005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 type="none" w="med" len="lg"/>
            </a:ln>
          </p:spPr>
        </p:cxnSp>
      </p:grpSp>
      <p:sp>
        <p:nvSpPr>
          <p:cNvPr id="56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a </a:t>
            </a:r>
            <a:r>
              <a:rPr lang="en-US" dirty="0" smtClean="0"/>
              <a:t>network</a:t>
            </a:r>
            <a:r>
              <a:rPr lang="en-US" dirty="0"/>
              <a:t>?</a:t>
            </a:r>
            <a:endParaRPr lang="en-US" dirty="0">
              <a:latin typeface="+mn-lt"/>
            </a:endParaRPr>
          </a:p>
        </p:txBody>
      </p:sp>
      <p:sp>
        <p:nvSpPr>
          <p:cNvPr id="57" name="Content Placeholder 2"/>
          <p:cNvSpPr txBox="1">
            <a:spLocks/>
          </p:cNvSpPr>
          <p:nvPr/>
        </p:nvSpPr>
        <p:spPr>
          <a:xfrm>
            <a:off x="380999" y="1066800"/>
            <a:ext cx="8557727" cy="928255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/>
              <a:t>A map of interactions or relationships</a:t>
            </a:r>
          </a:p>
          <a:p>
            <a:pPr marL="342900" lvl="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/>
              <a:t>A collection of </a:t>
            </a:r>
            <a:r>
              <a:rPr lang="en-US" sz="2800" b="1" dirty="0"/>
              <a:t>nodes</a:t>
            </a:r>
            <a:r>
              <a:rPr lang="en-US" sz="2800" dirty="0"/>
              <a:t> and </a:t>
            </a:r>
            <a:r>
              <a:rPr lang="en-US" sz="2800" b="1" dirty="0"/>
              <a:t>links</a:t>
            </a:r>
            <a:r>
              <a:rPr lang="en-US" sz="2800" dirty="0"/>
              <a:t> (</a:t>
            </a:r>
            <a:r>
              <a:rPr lang="en-US" sz="2800" b="1" dirty="0"/>
              <a:t>edges</a:t>
            </a:r>
            <a:r>
              <a:rPr lang="en-US" sz="2800" dirty="0"/>
              <a:t>)</a:t>
            </a:r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0718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23004</TotalTime>
  <Words>2179</Words>
  <Application>Microsoft Office PowerPoint</Application>
  <PresentationFormat>On-screen Show (4:3)</PresentationFormat>
  <Paragraphs>1283</Paragraphs>
  <Slides>48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Biological Networks Analysis Introduction and Dijkstra’s algorithm</vt:lpstr>
      <vt:lpstr>PowerPoint Presentation</vt:lpstr>
      <vt:lpstr>PowerPoint Presentation</vt:lpstr>
      <vt:lpstr>Why we need networks  (and systems biology)?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jht</dc:creator>
  <cp:lastModifiedBy>Elhanan Borenstein</cp:lastModifiedBy>
  <cp:revision>345</cp:revision>
  <cp:lastPrinted>2012-02-21T20:05:13Z</cp:lastPrinted>
  <dcterms:created xsi:type="dcterms:W3CDTF">2010-01-21T01:25:16Z</dcterms:created>
  <dcterms:modified xsi:type="dcterms:W3CDTF">2018-02-28T17:28:59Z</dcterms:modified>
</cp:coreProperties>
</file>